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90" r:id="rId3"/>
    <p:sldId id="285" r:id="rId4"/>
    <p:sldId id="258" r:id="rId5"/>
    <p:sldId id="259" r:id="rId6"/>
    <p:sldId id="275" r:id="rId7"/>
    <p:sldId id="276" r:id="rId8"/>
    <p:sldId id="260" r:id="rId9"/>
    <p:sldId id="291" r:id="rId10"/>
    <p:sldId id="279" r:id="rId11"/>
    <p:sldId id="261" r:id="rId12"/>
    <p:sldId id="280" r:id="rId13"/>
    <p:sldId id="283" r:id="rId14"/>
    <p:sldId id="281" r:id="rId15"/>
    <p:sldId id="278" r:id="rId16"/>
    <p:sldId id="284" r:id="rId17"/>
    <p:sldId id="292" r:id="rId18"/>
    <p:sldId id="274" r:id="rId19"/>
    <p:sldId id="282" r:id="rId20"/>
    <p:sldId id="286" r:id="rId21"/>
    <p:sldId id="293" r:id="rId22"/>
    <p:sldId id="270" r:id="rId23"/>
    <p:sldId id="287" r:id="rId24"/>
    <p:sldId id="288" r:id="rId25"/>
    <p:sldId id="277" r:id="rId26"/>
    <p:sldId id="289" r:id="rId27"/>
  </p:sldIdLst>
  <p:sldSz cx="12192000" cy="6858000"/>
  <p:notesSz cx="6858000" cy="9144000"/>
  <p:defaultTextStyle>
    <a:defPPr>
      <a:defRPr lang="en-K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86" autoAdjust="0"/>
    <p:restoredTop sz="94660"/>
  </p:normalViewPr>
  <p:slideViewPr>
    <p:cSldViewPr snapToGrid="0">
      <p:cViewPr varScale="1">
        <p:scale>
          <a:sx n="63" d="100"/>
          <a:sy n="63" d="100"/>
        </p:scale>
        <p:origin x="12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8581" name="标题 1"/>
          <p:cNvSpPr>
            <a:spLocks noGrp="1"/>
          </p:cNvSpPr>
          <p:nvPr>
            <p:ph type="ctrTitle"/>
          </p:nvPr>
        </p:nvSpPr>
        <p:spPr>
          <a:xfrm>
            <a:off x="1524000" y="1122363"/>
            <a:ext cx="9144000" cy="2387600"/>
          </a:xfrm>
        </p:spPr>
        <p:txBody>
          <a:bodyPr anchor="b"/>
          <a:lstStyle>
            <a:lvl1pPr algn="ctr">
              <a:defRPr sz="6000"/>
            </a:lvl1pPr>
          </a:lstStyle>
          <a:p>
            <a:pPr fontAlgn="auto"/>
            <a:r>
              <a:rPr lang="zh-CN" altLang="en-US" strike="noStrike" noProof="1"/>
              <a:t>Click to edit Master title style</a:t>
            </a:r>
          </a:p>
        </p:txBody>
      </p:sp>
      <p:sp>
        <p:nvSpPr>
          <p:cNvPr id="1048582"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a:t>Click to edit Master title style</a:t>
            </a:r>
          </a:p>
        </p:txBody>
      </p:sp>
      <p:sp>
        <p:nvSpPr>
          <p:cNvPr id="1048583"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048584"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048585"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pPr>
            <a:fld id="{BEF05245-1089-431C-9CB9-1C9E798A99A0}"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120363527"/>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Click to edit Master title style</a:t>
            </a:r>
          </a:p>
        </p:txBody>
      </p:sp>
      <p:sp>
        <p:nvSpPr>
          <p:cNvPr id="1048577" name="文本占位符 2"/>
          <p:cNvSpPr>
            <a:spLocks noGrp="1"/>
          </p:cNvSpPr>
          <p:nvPr>
            <p:ph type="body"/>
          </p:nvPr>
        </p:nvSpPr>
        <p:spPr>
          <a:xfrm>
            <a:off x="838200" y="1825625"/>
            <a:ext cx="10515600" cy="4351338"/>
          </a:xfrm>
          <a:prstGeom prst="rect">
            <a:avLst/>
          </a:prstGeom>
          <a:noFill/>
          <a:ln w="9525">
            <a:noFill/>
          </a:ln>
        </p:spPr>
        <p:txBody>
          <a:bodyPr anchor="t"/>
          <a:lstStyle/>
          <a:p>
            <a:pPr lvl="0" indent="-228600"/>
            <a:r>
              <a:rPr lang="zh-CN" altLang="en-US" dirty="0"/>
              <a:t>Click to edit Master text style</a:t>
            </a:r>
          </a:p>
          <a:p>
            <a:pPr lvl="1" indent="-228600"/>
            <a:r>
              <a:rPr lang="zh-CN" altLang="en-US" dirty="0"/>
              <a:t>Second level</a:t>
            </a:r>
          </a:p>
          <a:p>
            <a:pPr lvl="2" indent="-228600"/>
            <a:r>
              <a:rPr lang="zh-CN" altLang="en-US" dirty="0"/>
              <a:t>Third level</a:t>
            </a:r>
          </a:p>
          <a:p>
            <a:pPr lvl="3" indent="-228600"/>
            <a:r>
              <a:rPr lang="zh-CN" altLang="en-US" dirty="0"/>
              <a:t>Fourth level</a:t>
            </a:r>
          </a:p>
          <a:p>
            <a:pPr lvl="4" indent="-228600"/>
            <a:r>
              <a:rPr lang="zh-CN" altLang="en-US" dirty="0"/>
              <a:t>Fifth level</a:t>
            </a:r>
          </a:p>
        </p:txBody>
      </p:sp>
      <p:sp>
        <p:nvSpPr>
          <p:cNvPr id="1048578"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048579"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048580"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pPr>
            <a:fld id="{BEF05245-1089-431C-9CB9-1C9E798A99A0}"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3099393441"/>
      </p:ext>
    </p:extLst>
  </p:cSld>
  <p:clrMap bg1="lt1" tx1="dk1" bg2="lt2" tx2="dk2" accent1="accent1" accent2="accent2" accent3="accent3" accent4="accent4" accent5="accent5" accent6="accent6" hlink="hlink" folHlink="folHlink"/>
  <p:sldLayoutIdLst>
    <p:sldLayoutId id="2147483661" r:id="rId1"/>
  </p:sldLayoutIdLst>
  <p:transition spd="slow">
    <p:wipe/>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colab.research.google.com/drive/1Chc6OTUGs30lDlLoeGjYzsnLy6jOcEJD#scrollTo=GcEd6edO26Mr"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2" name="图片 3"/>
          <p:cNvPicPr>
            <a:picLocks noChangeAspect="1"/>
          </p:cNvPicPr>
          <p:nvPr/>
        </p:nvPicPr>
        <p:blipFill>
          <a:blip r:embed="rId2"/>
          <a:srcRect l="5727" r="16841" b="26530"/>
          <a:stretch>
            <a:fillRect/>
          </a:stretch>
        </p:blipFill>
        <p:spPr>
          <a:xfrm>
            <a:off x="0" y="0"/>
            <a:ext cx="12192000" cy="6858000"/>
          </a:xfrm>
          <a:prstGeom prst="rect">
            <a:avLst/>
          </a:prstGeom>
          <a:noFill/>
          <a:ln w="9525">
            <a:noFill/>
          </a:ln>
        </p:spPr>
      </p:pic>
      <p:grpSp>
        <p:nvGrpSpPr>
          <p:cNvPr id="17" name="组合 4"/>
          <p:cNvGrpSpPr/>
          <p:nvPr/>
        </p:nvGrpSpPr>
        <p:grpSpPr>
          <a:xfrm>
            <a:off x="3301999" y="2146077"/>
            <a:ext cx="5588000" cy="3095773"/>
            <a:chOff x="3457574" y="1641515"/>
            <a:chExt cx="5143501" cy="2455340"/>
          </a:xfrm>
        </p:grpSpPr>
        <p:grpSp>
          <p:nvGrpSpPr>
            <p:cNvPr id="18" name="组合 5"/>
            <p:cNvGrpSpPr/>
            <p:nvPr/>
          </p:nvGrpSpPr>
          <p:grpSpPr>
            <a:xfrm>
              <a:off x="3590925" y="1980069"/>
              <a:ext cx="5010150" cy="679906"/>
              <a:chOff x="4324350" y="2295525"/>
              <a:chExt cx="3733800" cy="679906"/>
            </a:xfrm>
          </p:grpSpPr>
          <p:cxnSp>
            <p:nvCxnSpPr>
              <p:cNvPr id="3145728" name="直接连接符 14"/>
              <p:cNvCxnSpPr>
                <a:cxnSpLocks/>
              </p:cNvCxnSpPr>
              <p:nvPr/>
            </p:nvCxnSpPr>
            <p:spPr>
              <a:xfrm>
                <a:off x="4325257"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29" name="直接连接符 15"/>
              <p:cNvCxnSpPr>
                <a:cxnSpLocks/>
              </p:cNvCxnSpPr>
              <p:nvPr/>
            </p:nvCxnSpPr>
            <p:spPr>
              <a:xfrm>
                <a:off x="4324350" y="2295525"/>
                <a:ext cx="36004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0" name="直接连接符 16"/>
              <p:cNvCxnSpPr>
                <a:cxnSpLocks/>
              </p:cNvCxnSpPr>
              <p:nvPr/>
            </p:nvCxnSpPr>
            <p:spPr>
              <a:xfrm>
                <a:off x="7916182"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1" name="直接连接符 17"/>
              <p:cNvCxnSpPr>
                <a:cxnSpLocks/>
              </p:cNvCxnSpPr>
              <p:nvPr/>
            </p:nvCxnSpPr>
            <p:spPr>
              <a:xfrm flipV="1">
                <a:off x="7915275" y="2886075"/>
                <a:ext cx="142875" cy="8935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19" name="组合 6"/>
            <p:cNvGrpSpPr/>
            <p:nvPr/>
          </p:nvGrpSpPr>
          <p:grpSpPr>
            <a:xfrm flipH="1" flipV="1">
              <a:off x="3457574" y="3370824"/>
              <a:ext cx="4951785" cy="726031"/>
              <a:chOff x="4324350" y="2295525"/>
              <a:chExt cx="3733800" cy="679906"/>
            </a:xfrm>
          </p:grpSpPr>
          <p:cxnSp>
            <p:nvCxnSpPr>
              <p:cNvPr id="3145732" name="直接连接符 10"/>
              <p:cNvCxnSpPr>
                <a:cxnSpLocks/>
              </p:cNvCxnSpPr>
              <p:nvPr/>
            </p:nvCxnSpPr>
            <p:spPr>
              <a:xfrm>
                <a:off x="4325257"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3" name="直接连接符 11"/>
              <p:cNvCxnSpPr>
                <a:cxnSpLocks/>
              </p:cNvCxnSpPr>
              <p:nvPr/>
            </p:nvCxnSpPr>
            <p:spPr>
              <a:xfrm>
                <a:off x="4324350" y="2295525"/>
                <a:ext cx="36004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4" name="直接连接符 12"/>
              <p:cNvCxnSpPr>
                <a:cxnSpLocks/>
              </p:cNvCxnSpPr>
              <p:nvPr/>
            </p:nvCxnSpPr>
            <p:spPr>
              <a:xfrm>
                <a:off x="7916182"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5" name="直接连接符 13"/>
              <p:cNvCxnSpPr>
                <a:cxnSpLocks/>
              </p:cNvCxnSpPr>
              <p:nvPr/>
            </p:nvCxnSpPr>
            <p:spPr>
              <a:xfrm flipV="1">
                <a:off x="7915275" y="2886075"/>
                <a:ext cx="142875" cy="8935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48587" name="文本框 9"/>
            <p:cNvSpPr txBox="1"/>
            <p:nvPr/>
          </p:nvSpPr>
          <p:spPr>
            <a:xfrm>
              <a:off x="4495261" y="1641515"/>
              <a:ext cx="3316567" cy="310240"/>
            </a:xfrm>
            <a:prstGeom prst="rect">
              <a:avLst/>
            </a:prstGeom>
            <a:noFill/>
            <a:ln w="9525">
              <a:noFill/>
            </a:ln>
          </p:spPr>
          <p:txBody>
            <a:bodyPr wrap="square" anchor="t">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sym typeface="Arial" panose="020B0604020202020204" pitchFamily="34" charset="0"/>
              </a:endParaRPr>
            </a:p>
          </p:txBody>
        </p:sp>
      </p:grpSp>
      <p:sp>
        <p:nvSpPr>
          <p:cNvPr id="1048588" name="Text Box 1"/>
          <p:cNvSpPr txBox="1"/>
          <p:nvPr/>
        </p:nvSpPr>
        <p:spPr>
          <a:xfrm>
            <a:off x="3520442" y="2937784"/>
            <a:ext cx="10739116" cy="83099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4800" dirty="0">
                <a:solidFill>
                  <a:prstClr val="black"/>
                </a:solidFill>
                <a:latin typeface="Calibri" panose="020F0502020204030204" pitchFamily="34" charset="0"/>
                <a:ea typeface="宋体" panose="02010600030101010101" pitchFamily="2" charset="-122"/>
              </a:rPr>
              <a:t>CAPSTONE PROJECT</a:t>
            </a:r>
            <a:endParaRPr kumimoji="0" lang="en-US" sz="54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pic>
        <p:nvPicPr>
          <p:cNvPr id="20" name="image1.png">
            <a:extLst>
              <a:ext uri="{FF2B5EF4-FFF2-40B4-BE49-F238E27FC236}">
                <a16:creationId xmlns:a16="http://schemas.microsoft.com/office/drawing/2014/main" id="{F5802EBE-E4E7-46D8-9453-CD1E248DEE56}"/>
              </a:ext>
            </a:extLst>
          </p:cNvPr>
          <p:cNvPicPr/>
          <p:nvPr/>
        </p:nvPicPr>
        <p:blipFill>
          <a:blip r:embed="rId3"/>
          <a:srcRect/>
          <a:stretch>
            <a:fillRect/>
          </a:stretch>
        </p:blipFill>
        <p:spPr>
          <a:xfrm>
            <a:off x="4830881" y="1192494"/>
            <a:ext cx="2530237" cy="798098"/>
          </a:xfrm>
          <a:prstGeom prst="rect">
            <a:avLst/>
          </a:prstGeom>
          <a:ln/>
        </p:spPr>
      </p:pic>
      <p:sp>
        <p:nvSpPr>
          <p:cNvPr id="2" name="TextBox 1">
            <a:extLst>
              <a:ext uri="{FF2B5EF4-FFF2-40B4-BE49-F238E27FC236}">
                <a16:creationId xmlns:a16="http://schemas.microsoft.com/office/drawing/2014/main" id="{E8D9D9D3-06ED-44EF-B4AA-ABB188982713}"/>
              </a:ext>
            </a:extLst>
          </p:cNvPr>
          <p:cNvSpPr txBox="1"/>
          <p:nvPr/>
        </p:nvSpPr>
        <p:spPr>
          <a:xfrm>
            <a:off x="5422911" y="3788583"/>
            <a:ext cx="3467089" cy="369332"/>
          </a:xfrm>
          <a:prstGeom prst="rect">
            <a:avLst/>
          </a:prstGeom>
          <a:noFill/>
        </p:spPr>
        <p:txBody>
          <a:bodyPr wrap="square" rtlCol="0">
            <a:spAutoFit/>
          </a:bodyPr>
          <a:lstStyle/>
          <a:p>
            <a:r>
              <a:rPr lang="en-US" dirty="0"/>
              <a:t>David Nene</a:t>
            </a:r>
            <a:endParaRPr lang="en-KE" dirty="0"/>
          </a:p>
        </p:txBody>
      </p:sp>
      <p:sp>
        <p:nvSpPr>
          <p:cNvPr id="3" name="TextBox 2">
            <a:extLst>
              <a:ext uri="{FF2B5EF4-FFF2-40B4-BE49-F238E27FC236}">
                <a16:creationId xmlns:a16="http://schemas.microsoft.com/office/drawing/2014/main" id="{AC001580-25F4-4355-B8E2-45AE2D6D1361}"/>
              </a:ext>
            </a:extLst>
          </p:cNvPr>
          <p:cNvSpPr txBox="1"/>
          <p:nvPr/>
        </p:nvSpPr>
        <p:spPr>
          <a:xfrm>
            <a:off x="3711101" y="4188534"/>
            <a:ext cx="4900572" cy="369332"/>
          </a:xfrm>
          <a:prstGeom prst="rect">
            <a:avLst/>
          </a:prstGeom>
          <a:noFill/>
        </p:spPr>
        <p:txBody>
          <a:bodyPr wrap="none" rtlCol="0">
            <a:spAutoFit/>
          </a:bodyPr>
          <a:lstStyle/>
          <a:p>
            <a:r>
              <a:rPr lang="en-US" dirty="0"/>
              <a:t>Bachelor’s Degree in Economics and Mathematics </a:t>
            </a:r>
            <a:endParaRPr lang="en-KE" dirty="0"/>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3" name="图片 3"/>
          <p:cNvPicPr>
            <a:picLocks noChangeAspect="1"/>
          </p:cNvPicPr>
          <p:nvPr/>
        </p:nvPicPr>
        <p:blipFill>
          <a:blip r:embed="rId2"/>
          <a:srcRect l="5727" r="16841" b="26530"/>
          <a:stretch>
            <a:fillRect/>
          </a:stretch>
        </p:blipFill>
        <p:spPr>
          <a:xfrm>
            <a:off x="-9525" y="0"/>
            <a:ext cx="12192000" cy="6858000"/>
          </a:xfrm>
          <a:prstGeom prst="rect">
            <a:avLst/>
          </a:prstGeom>
          <a:noFill/>
          <a:ln w="9525">
            <a:noFill/>
          </a:ln>
        </p:spPr>
      </p:pic>
      <p:grpSp>
        <p:nvGrpSpPr>
          <p:cNvPr id="31" name="组合 1"/>
          <p:cNvGrpSpPr/>
          <p:nvPr/>
        </p:nvGrpSpPr>
        <p:grpSpPr>
          <a:xfrm>
            <a:off x="-9525" y="168437"/>
            <a:ext cx="3504561" cy="463550"/>
            <a:chOff x="3448565" y="1912142"/>
            <a:chExt cx="4927433" cy="2485075"/>
          </a:xfrm>
        </p:grpSpPr>
        <p:cxnSp>
          <p:nvCxnSpPr>
            <p:cNvPr id="3145736" name="直接连接符 18"/>
            <p:cNvCxnSpPr>
              <a:cxnSpLocks/>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7" name="直接连接符 19"/>
            <p:cNvCxnSpPr>
              <a:cxnSpLocks/>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8" name="直接连接符 20"/>
            <p:cNvCxnSpPr>
              <a:cxnSpLocks/>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9" name="直接连接符 22"/>
            <p:cNvCxnSpPr>
              <a:cxnSpLocks/>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40" name="直接连接符 23"/>
            <p:cNvCxnSpPr>
              <a:cxnSpLocks/>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41" name="直接连接符 24"/>
            <p:cNvCxnSpPr>
              <a:cxnSpLocks/>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42" name="直接连接符 25"/>
            <p:cNvCxnSpPr>
              <a:cxnSpLocks/>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48589" name="文本框 28"/>
          <p:cNvSpPr txBox="1"/>
          <p:nvPr/>
        </p:nvSpPr>
        <p:spPr>
          <a:xfrm>
            <a:off x="508909" y="209917"/>
            <a:ext cx="3274119" cy="461665"/>
          </a:xfrm>
          <a:prstGeom prst="rect">
            <a:avLst/>
          </a:prstGeom>
          <a:noFill/>
          <a:ln w="9525">
            <a:noFill/>
          </a:ln>
        </p:spPr>
        <p:txBody>
          <a:bodyPr wrap="square" anchor="t">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b="1" dirty="0">
                <a:solidFill>
                  <a:srgbClr val="404040"/>
                </a:solidFill>
                <a:latin typeface="Calibri" panose="020F0502020204030204" pitchFamily="34" charset="0"/>
                <a:ea typeface="Calibri" panose="020F0502020204030204" pitchFamily="34" charset="0"/>
              </a:rPr>
              <a:t>SPOTIFY TECHNOLOGY</a:t>
            </a:r>
            <a:endParaRPr kumimoji="0" lang="zh-CN" altLang="en-US" sz="2400" b="1"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endParaRPr>
          </a:p>
        </p:txBody>
      </p:sp>
      <p:sp>
        <p:nvSpPr>
          <p:cNvPr id="1048591" name="文本框 6"/>
          <p:cNvSpPr txBox="1"/>
          <p:nvPr/>
        </p:nvSpPr>
        <p:spPr>
          <a:xfrm>
            <a:off x="4528282" y="938724"/>
            <a:ext cx="3949505" cy="523220"/>
          </a:xfrm>
          <a:prstGeom prst="rect">
            <a:avLst/>
          </a:prstGeom>
          <a:noFill/>
          <a:ln w="9525">
            <a:noFill/>
          </a:ln>
        </p:spPr>
        <p:txBody>
          <a:bodyPr wrap="square" anchor="t">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800" b="1" dirty="0">
                <a:solidFill>
                  <a:srgbClr val="404040"/>
                </a:solidFill>
                <a:latin typeface="Calibri" panose="020F0502020204030204" pitchFamily="34" charset="0"/>
                <a:ea typeface="Calibri" panose="020F0502020204030204" pitchFamily="34" charset="0"/>
              </a:rPr>
              <a:t>univariate</a:t>
            </a:r>
            <a:r>
              <a:rPr kumimoji="0" lang="en-US" altLang="zh-CN" sz="2800" b="1"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rPr>
              <a:t> analysis</a:t>
            </a:r>
            <a:endParaRPr kumimoji="0" lang="zh-CN" altLang="en-US" sz="2800" b="1"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endParaRPr>
          </a:p>
        </p:txBody>
      </p:sp>
      <p:pic>
        <p:nvPicPr>
          <p:cNvPr id="5" name="Picture 4">
            <a:extLst>
              <a:ext uri="{FF2B5EF4-FFF2-40B4-BE49-F238E27FC236}">
                <a16:creationId xmlns:a16="http://schemas.microsoft.com/office/drawing/2014/main" id="{7AFB9E50-DC45-416F-BD82-62F8B13FFE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910" y="1461944"/>
            <a:ext cx="4572000" cy="3810000"/>
          </a:xfrm>
          <a:prstGeom prst="rect">
            <a:avLst/>
          </a:prstGeom>
        </p:spPr>
      </p:pic>
      <p:pic>
        <p:nvPicPr>
          <p:cNvPr id="9" name="Picture 8">
            <a:extLst>
              <a:ext uri="{FF2B5EF4-FFF2-40B4-BE49-F238E27FC236}">
                <a16:creationId xmlns:a16="http://schemas.microsoft.com/office/drawing/2014/main" id="{0B230314-1D3E-400C-8AA8-25FFE72603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9120" y="1461945"/>
            <a:ext cx="6477333" cy="3810000"/>
          </a:xfrm>
          <a:prstGeom prst="rect">
            <a:avLst/>
          </a:prstGeom>
        </p:spPr>
      </p:pic>
      <p:sp>
        <p:nvSpPr>
          <p:cNvPr id="2" name="TextBox 1">
            <a:extLst>
              <a:ext uri="{FF2B5EF4-FFF2-40B4-BE49-F238E27FC236}">
                <a16:creationId xmlns:a16="http://schemas.microsoft.com/office/drawing/2014/main" id="{B64B1357-E5D9-47DC-822D-F9DBED5F20CB}"/>
              </a:ext>
            </a:extLst>
          </p:cNvPr>
          <p:cNvSpPr txBox="1"/>
          <p:nvPr/>
        </p:nvSpPr>
        <p:spPr>
          <a:xfrm>
            <a:off x="347917" y="6063453"/>
            <a:ext cx="3392530" cy="646331"/>
          </a:xfrm>
          <a:prstGeom prst="rect">
            <a:avLst/>
          </a:prstGeom>
          <a:noFill/>
        </p:spPr>
        <p:txBody>
          <a:bodyPr wrap="square" rtlCol="0">
            <a:spAutoFit/>
          </a:bodyPr>
          <a:lstStyle/>
          <a:p>
            <a:r>
              <a:rPr lang="en-US" b="1" dirty="0"/>
              <a:t>Distribution of numeric variables</a:t>
            </a:r>
          </a:p>
          <a:p>
            <a:r>
              <a:rPr lang="en-US" dirty="0"/>
              <a:t>Refer to notebook</a:t>
            </a:r>
            <a:endParaRPr lang="en-KE" dirty="0"/>
          </a:p>
        </p:txBody>
      </p:sp>
    </p:spTree>
    <p:extLst>
      <p:ext uri="{BB962C8B-B14F-4D97-AF65-F5344CB8AC3E}">
        <p14:creationId xmlns:p14="http://schemas.microsoft.com/office/powerpoint/2010/main" val="143127543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3" name="图片 3"/>
          <p:cNvPicPr>
            <a:picLocks noChangeAspect="1"/>
          </p:cNvPicPr>
          <p:nvPr/>
        </p:nvPicPr>
        <p:blipFill>
          <a:blip r:embed="rId2"/>
          <a:srcRect l="5727" r="16841" b="26530"/>
          <a:stretch>
            <a:fillRect/>
          </a:stretch>
        </p:blipFill>
        <p:spPr>
          <a:xfrm>
            <a:off x="0" y="0"/>
            <a:ext cx="12192000" cy="6858000"/>
          </a:xfrm>
          <a:prstGeom prst="rect">
            <a:avLst/>
          </a:prstGeom>
          <a:noFill/>
          <a:ln w="9525">
            <a:noFill/>
          </a:ln>
        </p:spPr>
      </p:pic>
      <p:grpSp>
        <p:nvGrpSpPr>
          <p:cNvPr id="31" name="组合 1"/>
          <p:cNvGrpSpPr/>
          <p:nvPr/>
        </p:nvGrpSpPr>
        <p:grpSpPr>
          <a:xfrm>
            <a:off x="-9525" y="168437"/>
            <a:ext cx="3504561" cy="463550"/>
            <a:chOff x="3448565" y="1912142"/>
            <a:chExt cx="4927433" cy="2485075"/>
          </a:xfrm>
        </p:grpSpPr>
        <p:cxnSp>
          <p:nvCxnSpPr>
            <p:cNvPr id="3145736" name="直接连接符 18"/>
            <p:cNvCxnSpPr>
              <a:cxnSpLocks/>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7" name="直接连接符 19"/>
            <p:cNvCxnSpPr>
              <a:cxnSpLocks/>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8" name="直接连接符 20"/>
            <p:cNvCxnSpPr>
              <a:cxnSpLocks/>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9" name="直接连接符 22"/>
            <p:cNvCxnSpPr>
              <a:cxnSpLocks/>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40" name="直接连接符 23"/>
            <p:cNvCxnSpPr>
              <a:cxnSpLocks/>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41" name="直接连接符 24"/>
            <p:cNvCxnSpPr>
              <a:cxnSpLocks/>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42" name="直接连接符 25"/>
            <p:cNvCxnSpPr>
              <a:cxnSpLocks/>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48589" name="文本框 28"/>
          <p:cNvSpPr txBox="1"/>
          <p:nvPr/>
        </p:nvSpPr>
        <p:spPr>
          <a:xfrm>
            <a:off x="508910" y="209917"/>
            <a:ext cx="3135990" cy="461665"/>
          </a:xfrm>
          <a:prstGeom prst="rect">
            <a:avLst/>
          </a:prstGeom>
          <a:noFill/>
          <a:ln w="9525">
            <a:noFill/>
          </a:ln>
        </p:spPr>
        <p:txBody>
          <a:bodyPr wrap="square" anchor="t">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b="1" dirty="0">
                <a:solidFill>
                  <a:srgbClr val="404040"/>
                </a:solidFill>
                <a:latin typeface="Calibri" panose="020F0502020204030204" pitchFamily="34" charset="0"/>
                <a:ea typeface="Calibri" panose="020F0502020204030204" pitchFamily="34" charset="0"/>
              </a:rPr>
              <a:t>SPOTIFY TECHNOLOGY</a:t>
            </a:r>
            <a:endParaRPr kumimoji="0" lang="zh-CN" altLang="en-US" sz="2400" b="1"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endParaRPr>
          </a:p>
        </p:txBody>
      </p:sp>
      <p:sp>
        <p:nvSpPr>
          <p:cNvPr id="1048591" name="文本框 6"/>
          <p:cNvSpPr txBox="1"/>
          <p:nvPr/>
        </p:nvSpPr>
        <p:spPr>
          <a:xfrm>
            <a:off x="4224009" y="758377"/>
            <a:ext cx="5043487" cy="523875"/>
          </a:xfrm>
          <a:prstGeom prst="rect">
            <a:avLst/>
          </a:prstGeom>
          <a:noFill/>
          <a:ln w="9525">
            <a:noFill/>
          </a:ln>
        </p:spPr>
        <p:txBody>
          <a:bodyPr anchor="t">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800" b="1" dirty="0">
                <a:solidFill>
                  <a:srgbClr val="404040"/>
                </a:solidFill>
                <a:latin typeface="Calibri" panose="020F0502020204030204" pitchFamily="34" charset="0"/>
                <a:ea typeface="Calibri" panose="020F0502020204030204" pitchFamily="34" charset="0"/>
              </a:rPr>
              <a:t>Track popularity Distribution</a:t>
            </a:r>
            <a:endParaRPr kumimoji="0" lang="zh-CN" altLang="en-US" sz="2800" b="1"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endParaRPr>
          </a:p>
        </p:txBody>
      </p:sp>
      <p:pic>
        <p:nvPicPr>
          <p:cNvPr id="8" name="Picture 7">
            <a:extLst>
              <a:ext uri="{FF2B5EF4-FFF2-40B4-BE49-F238E27FC236}">
                <a16:creationId xmlns:a16="http://schemas.microsoft.com/office/drawing/2014/main" id="{78A4E474-01D7-472F-98DA-773B275C86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494" y="1652971"/>
            <a:ext cx="4830912" cy="3450651"/>
          </a:xfrm>
          <a:prstGeom prst="rect">
            <a:avLst/>
          </a:prstGeom>
        </p:spPr>
      </p:pic>
      <p:pic>
        <p:nvPicPr>
          <p:cNvPr id="10" name="Picture 9">
            <a:extLst>
              <a:ext uri="{FF2B5EF4-FFF2-40B4-BE49-F238E27FC236}">
                <a16:creationId xmlns:a16="http://schemas.microsoft.com/office/drawing/2014/main" id="{190F3127-B751-41C9-A0BB-C5C3BCDE4E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2779" y="1741318"/>
            <a:ext cx="4969433" cy="3549594"/>
          </a:xfrm>
          <a:prstGeom prst="rect">
            <a:avLst/>
          </a:prstGeom>
        </p:spPr>
      </p:pic>
    </p:spTree>
    <p:extLst>
      <p:ext uri="{BB962C8B-B14F-4D97-AF65-F5344CB8AC3E}">
        <p14:creationId xmlns:p14="http://schemas.microsoft.com/office/powerpoint/2010/main" val="336109604"/>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3" name="图片 3"/>
          <p:cNvPicPr>
            <a:picLocks noChangeAspect="1"/>
          </p:cNvPicPr>
          <p:nvPr/>
        </p:nvPicPr>
        <p:blipFill>
          <a:blip r:embed="rId2"/>
          <a:srcRect l="5727" r="16841" b="26530"/>
          <a:stretch>
            <a:fillRect/>
          </a:stretch>
        </p:blipFill>
        <p:spPr>
          <a:xfrm>
            <a:off x="-9525" y="0"/>
            <a:ext cx="12192000" cy="6858000"/>
          </a:xfrm>
          <a:prstGeom prst="rect">
            <a:avLst/>
          </a:prstGeom>
          <a:noFill/>
          <a:ln w="9525">
            <a:noFill/>
          </a:ln>
        </p:spPr>
      </p:pic>
      <p:grpSp>
        <p:nvGrpSpPr>
          <p:cNvPr id="31" name="组合 1"/>
          <p:cNvGrpSpPr/>
          <p:nvPr/>
        </p:nvGrpSpPr>
        <p:grpSpPr>
          <a:xfrm>
            <a:off x="-9525" y="168437"/>
            <a:ext cx="3504561" cy="463550"/>
            <a:chOff x="3448565" y="1912142"/>
            <a:chExt cx="4927433" cy="2485075"/>
          </a:xfrm>
        </p:grpSpPr>
        <p:cxnSp>
          <p:nvCxnSpPr>
            <p:cNvPr id="3145736" name="直接连接符 18"/>
            <p:cNvCxnSpPr>
              <a:cxnSpLocks/>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7" name="直接连接符 19"/>
            <p:cNvCxnSpPr>
              <a:cxnSpLocks/>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8" name="直接连接符 20"/>
            <p:cNvCxnSpPr>
              <a:cxnSpLocks/>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9" name="直接连接符 22"/>
            <p:cNvCxnSpPr>
              <a:cxnSpLocks/>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40" name="直接连接符 23"/>
            <p:cNvCxnSpPr>
              <a:cxnSpLocks/>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41" name="直接连接符 24"/>
            <p:cNvCxnSpPr>
              <a:cxnSpLocks/>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42" name="直接连接符 25"/>
            <p:cNvCxnSpPr>
              <a:cxnSpLocks/>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48589" name="文本框 28"/>
          <p:cNvSpPr txBox="1"/>
          <p:nvPr/>
        </p:nvSpPr>
        <p:spPr>
          <a:xfrm>
            <a:off x="508910" y="209917"/>
            <a:ext cx="3245128" cy="461665"/>
          </a:xfrm>
          <a:prstGeom prst="rect">
            <a:avLst/>
          </a:prstGeom>
          <a:noFill/>
          <a:ln w="9525">
            <a:noFill/>
          </a:ln>
        </p:spPr>
        <p:txBody>
          <a:bodyPr wrap="square" anchor="t">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b="1" dirty="0">
                <a:solidFill>
                  <a:srgbClr val="404040"/>
                </a:solidFill>
                <a:latin typeface="Calibri" panose="020F0502020204030204" pitchFamily="34" charset="0"/>
                <a:ea typeface="Calibri" panose="020F0502020204030204" pitchFamily="34" charset="0"/>
              </a:rPr>
              <a:t>SPOTIFY TECHNOLOGY</a:t>
            </a:r>
            <a:endParaRPr kumimoji="0" lang="zh-CN" altLang="en-US" sz="2400" b="1"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endParaRPr>
          </a:p>
        </p:txBody>
      </p:sp>
      <p:sp>
        <p:nvSpPr>
          <p:cNvPr id="1048591" name="文本框 6"/>
          <p:cNvSpPr txBox="1"/>
          <p:nvPr/>
        </p:nvSpPr>
        <p:spPr>
          <a:xfrm>
            <a:off x="4528282" y="938724"/>
            <a:ext cx="3949505" cy="523220"/>
          </a:xfrm>
          <a:prstGeom prst="rect">
            <a:avLst/>
          </a:prstGeom>
          <a:noFill/>
          <a:ln w="9525">
            <a:noFill/>
          </a:ln>
        </p:spPr>
        <p:txBody>
          <a:bodyPr wrap="square" anchor="t">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1"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rPr>
              <a:t>Bivariate analysis</a:t>
            </a:r>
            <a:endParaRPr kumimoji="0" lang="zh-CN" altLang="en-US" sz="2800" b="1"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endParaRPr>
          </a:p>
        </p:txBody>
      </p:sp>
      <p:pic>
        <p:nvPicPr>
          <p:cNvPr id="5" name="Picture 4">
            <a:extLst>
              <a:ext uri="{FF2B5EF4-FFF2-40B4-BE49-F238E27FC236}">
                <a16:creationId xmlns:a16="http://schemas.microsoft.com/office/drawing/2014/main" id="{FAA07F51-D303-43C1-A142-2F727D7A14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917" y="1610604"/>
            <a:ext cx="5430330" cy="3878807"/>
          </a:xfrm>
          <a:prstGeom prst="rect">
            <a:avLst/>
          </a:prstGeom>
        </p:spPr>
      </p:pic>
      <p:pic>
        <p:nvPicPr>
          <p:cNvPr id="7" name="Picture 6">
            <a:extLst>
              <a:ext uri="{FF2B5EF4-FFF2-40B4-BE49-F238E27FC236}">
                <a16:creationId xmlns:a16="http://schemas.microsoft.com/office/drawing/2014/main" id="{D556044C-491B-4D6C-99D5-FFE18468FE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3034" y="1591319"/>
            <a:ext cx="5430330" cy="3878807"/>
          </a:xfrm>
          <a:prstGeom prst="rect">
            <a:avLst/>
          </a:prstGeom>
        </p:spPr>
      </p:pic>
    </p:spTree>
    <p:extLst>
      <p:ext uri="{BB962C8B-B14F-4D97-AF65-F5344CB8AC3E}">
        <p14:creationId xmlns:p14="http://schemas.microsoft.com/office/powerpoint/2010/main" val="6577213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3" name="图片 3"/>
          <p:cNvPicPr>
            <a:picLocks noChangeAspect="1"/>
          </p:cNvPicPr>
          <p:nvPr/>
        </p:nvPicPr>
        <p:blipFill>
          <a:blip r:embed="rId2"/>
          <a:srcRect l="5727" r="16841" b="26530"/>
          <a:stretch>
            <a:fillRect/>
          </a:stretch>
        </p:blipFill>
        <p:spPr>
          <a:xfrm>
            <a:off x="-26483" y="0"/>
            <a:ext cx="12192000" cy="6858000"/>
          </a:xfrm>
          <a:prstGeom prst="rect">
            <a:avLst/>
          </a:prstGeom>
          <a:noFill/>
          <a:ln w="9525">
            <a:noFill/>
          </a:ln>
        </p:spPr>
      </p:pic>
      <p:grpSp>
        <p:nvGrpSpPr>
          <p:cNvPr id="31" name="组合 1"/>
          <p:cNvGrpSpPr/>
          <p:nvPr/>
        </p:nvGrpSpPr>
        <p:grpSpPr>
          <a:xfrm>
            <a:off x="-9525" y="168437"/>
            <a:ext cx="3504561" cy="463550"/>
            <a:chOff x="3448565" y="1912142"/>
            <a:chExt cx="4927433" cy="2485075"/>
          </a:xfrm>
        </p:grpSpPr>
        <p:cxnSp>
          <p:nvCxnSpPr>
            <p:cNvPr id="3145736" name="直接连接符 18"/>
            <p:cNvCxnSpPr>
              <a:cxnSpLocks/>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7" name="直接连接符 19"/>
            <p:cNvCxnSpPr>
              <a:cxnSpLocks/>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8" name="直接连接符 20"/>
            <p:cNvCxnSpPr>
              <a:cxnSpLocks/>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9" name="直接连接符 22"/>
            <p:cNvCxnSpPr>
              <a:cxnSpLocks/>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40" name="直接连接符 23"/>
            <p:cNvCxnSpPr>
              <a:cxnSpLocks/>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41" name="直接连接符 24"/>
            <p:cNvCxnSpPr>
              <a:cxnSpLocks/>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42" name="直接连接符 25"/>
            <p:cNvCxnSpPr>
              <a:cxnSpLocks/>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48589" name="文本框 28"/>
          <p:cNvSpPr txBox="1"/>
          <p:nvPr/>
        </p:nvSpPr>
        <p:spPr>
          <a:xfrm>
            <a:off x="508909" y="209917"/>
            <a:ext cx="3235977" cy="461665"/>
          </a:xfrm>
          <a:prstGeom prst="rect">
            <a:avLst/>
          </a:prstGeom>
          <a:noFill/>
          <a:ln w="9525">
            <a:noFill/>
          </a:ln>
        </p:spPr>
        <p:txBody>
          <a:bodyPr wrap="square" anchor="t">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b="1" dirty="0">
                <a:solidFill>
                  <a:srgbClr val="404040"/>
                </a:solidFill>
                <a:latin typeface="Calibri" panose="020F0502020204030204" pitchFamily="34" charset="0"/>
                <a:ea typeface="Calibri" panose="020F0502020204030204" pitchFamily="34" charset="0"/>
              </a:rPr>
              <a:t>SPOTIFY TECHNOLOGY</a:t>
            </a:r>
            <a:endParaRPr kumimoji="0" lang="zh-CN" altLang="en-US" sz="2400" b="1"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endParaRPr>
          </a:p>
        </p:txBody>
      </p:sp>
      <p:sp>
        <p:nvSpPr>
          <p:cNvPr id="1048591" name="文本框 6"/>
          <p:cNvSpPr txBox="1"/>
          <p:nvPr/>
        </p:nvSpPr>
        <p:spPr>
          <a:xfrm>
            <a:off x="5109756" y="401345"/>
            <a:ext cx="3949505" cy="523220"/>
          </a:xfrm>
          <a:prstGeom prst="rect">
            <a:avLst/>
          </a:prstGeom>
          <a:noFill/>
          <a:ln w="9525">
            <a:noFill/>
          </a:ln>
        </p:spPr>
        <p:txBody>
          <a:bodyPr wrap="square" anchor="t">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800" b="1" dirty="0">
                <a:solidFill>
                  <a:srgbClr val="404040"/>
                </a:solidFill>
                <a:latin typeface="Calibri" panose="020F0502020204030204" pitchFamily="34" charset="0"/>
                <a:ea typeface="Calibri" panose="020F0502020204030204" pitchFamily="34" charset="0"/>
              </a:rPr>
              <a:t>Pair Plot</a:t>
            </a:r>
            <a:endParaRPr kumimoji="0" lang="zh-CN" altLang="en-US" sz="2800" b="1"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endParaRPr>
          </a:p>
        </p:txBody>
      </p:sp>
      <p:pic>
        <p:nvPicPr>
          <p:cNvPr id="3" name="Picture 2">
            <a:extLst>
              <a:ext uri="{FF2B5EF4-FFF2-40B4-BE49-F238E27FC236}">
                <a16:creationId xmlns:a16="http://schemas.microsoft.com/office/drawing/2014/main" id="{332A3F4F-5486-40A2-BDEC-3FEE82DFDB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858" y="1157472"/>
            <a:ext cx="8902700" cy="5613392"/>
          </a:xfrm>
          <a:prstGeom prst="rect">
            <a:avLst/>
          </a:prstGeom>
        </p:spPr>
      </p:pic>
      <p:sp>
        <p:nvSpPr>
          <p:cNvPr id="4" name="Rectangle 3">
            <a:extLst>
              <a:ext uri="{FF2B5EF4-FFF2-40B4-BE49-F238E27FC236}">
                <a16:creationId xmlns:a16="http://schemas.microsoft.com/office/drawing/2014/main" id="{71FA76D7-214E-45AE-8916-7A69E75CB3F1}"/>
              </a:ext>
            </a:extLst>
          </p:cNvPr>
          <p:cNvSpPr/>
          <p:nvPr/>
        </p:nvSpPr>
        <p:spPr>
          <a:xfrm>
            <a:off x="2010858" y="1106064"/>
            <a:ext cx="815975" cy="566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a:p>
        </p:txBody>
      </p:sp>
      <p:sp>
        <p:nvSpPr>
          <p:cNvPr id="5" name="TextBox 4">
            <a:extLst>
              <a:ext uri="{FF2B5EF4-FFF2-40B4-BE49-F238E27FC236}">
                <a16:creationId xmlns:a16="http://schemas.microsoft.com/office/drawing/2014/main" id="{243CB967-E50F-499C-9B86-528D6928A0EF}"/>
              </a:ext>
            </a:extLst>
          </p:cNvPr>
          <p:cNvSpPr txBox="1"/>
          <p:nvPr/>
        </p:nvSpPr>
        <p:spPr>
          <a:xfrm>
            <a:off x="345977" y="1195570"/>
            <a:ext cx="1768475" cy="369332"/>
          </a:xfrm>
          <a:prstGeom prst="rect">
            <a:avLst/>
          </a:prstGeom>
          <a:noFill/>
        </p:spPr>
        <p:txBody>
          <a:bodyPr wrap="square" rtlCol="0">
            <a:spAutoFit/>
          </a:bodyPr>
          <a:lstStyle/>
          <a:p>
            <a:r>
              <a:rPr lang="en-US" dirty="0" err="1"/>
              <a:t>track_popularity</a:t>
            </a:r>
            <a:endParaRPr lang="en-KE" dirty="0"/>
          </a:p>
        </p:txBody>
      </p:sp>
      <p:sp>
        <p:nvSpPr>
          <p:cNvPr id="6" name="TextBox 5">
            <a:extLst>
              <a:ext uri="{FF2B5EF4-FFF2-40B4-BE49-F238E27FC236}">
                <a16:creationId xmlns:a16="http://schemas.microsoft.com/office/drawing/2014/main" id="{21E63F22-3437-45A9-B9C4-34A85947AFE0}"/>
              </a:ext>
            </a:extLst>
          </p:cNvPr>
          <p:cNvSpPr txBox="1"/>
          <p:nvPr/>
        </p:nvSpPr>
        <p:spPr>
          <a:xfrm>
            <a:off x="741941" y="1604794"/>
            <a:ext cx="1642795" cy="369332"/>
          </a:xfrm>
          <a:prstGeom prst="rect">
            <a:avLst/>
          </a:prstGeom>
          <a:noFill/>
        </p:spPr>
        <p:txBody>
          <a:bodyPr wrap="square" rtlCol="0">
            <a:spAutoFit/>
          </a:bodyPr>
          <a:lstStyle/>
          <a:p>
            <a:r>
              <a:rPr lang="en-US" dirty="0"/>
              <a:t>danceability</a:t>
            </a:r>
            <a:endParaRPr lang="en-KE" dirty="0"/>
          </a:p>
        </p:txBody>
      </p:sp>
      <p:sp>
        <p:nvSpPr>
          <p:cNvPr id="7" name="TextBox 6">
            <a:extLst>
              <a:ext uri="{FF2B5EF4-FFF2-40B4-BE49-F238E27FC236}">
                <a16:creationId xmlns:a16="http://schemas.microsoft.com/office/drawing/2014/main" id="{F9805FAB-B2FC-43C4-9990-4BFFCAF31D15}"/>
              </a:ext>
            </a:extLst>
          </p:cNvPr>
          <p:cNvSpPr txBox="1"/>
          <p:nvPr/>
        </p:nvSpPr>
        <p:spPr>
          <a:xfrm>
            <a:off x="1223384" y="2026972"/>
            <a:ext cx="1642795" cy="369332"/>
          </a:xfrm>
          <a:prstGeom prst="rect">
            <a:avLst/>
          </a:prstGeom>
          <a:noFill/>
        </p:spPr>
        <p:txBody>
          <a:bodyPr wrap="square" rtlCol="0">
            <a:spAutoFit/>
          </a:bodyPr>
          <a:lstStyle/>
          <a:p>
            <a:r>
              <a:rPr lang="en-US" dirty="0"/>
              <a:t>energy</a:t>
            </a:r>
            <a:endParaRPr lang="en-KE" dirty="0"/>
          </a:p>
        </p:txBody>
      </p:sp>
      <p:sp>
        <p:nvSpPr>
          <p:cNvPr id="8" name="TextBox 7">
            <a:extLst>
              <a:ext uri="{FF2B5EF4-FFF2-40B4-BE49-F238E27FC236}">
                <a16:creationId xmlns:a16="http://schemas.microsoft.com/office/drawing/2014/main" id="{B0B9B84A-0F1D-4270-A577-1CC246F5B16E}"/>
              </a:ext>
            </a:extLst>
          </p:cNvPr>
          <p:cNvSpPr txBox="1"/>
          <p:nvPr/>
        </p:nvSpPr>
        <p:spPr>
          <a:xfrm>
            <a:off x="1537250" y="2503523"/>
            <a:ext cx="1642795" cy="369332"/>
          </a:xfrm>
          <a:prstGeom prst="rect">
            <a:avLst/>
          </a:prstGeom>
          <a:noFill/>
        </p:spPr>
        <p:txBody>
          <a:bodyPr wrap="square" rtlCol="0">
            <a:spAutoFit/>
          </a:bodyPr>
          <a:lstStyle/>
          <a:p>
            <a:r>
              <a:rPr lang="en-US" dirty="0"/>
              <a:t>key</a:t>
            </a:r>
            <a:endParaRPr lang="en-KE" dirty="0"/>
          </a:p>
        </p:txBody>
      </p:sp>
      <p:sp>
        <p:nvSpPr>
          <p:cNvPr id="9" name="TextBox 8">
            <a:extLst>
              <a:ext uri="{FF2B5EF4-FFF2-40B4-BE49-F238E27FC236}">
                <a16:creationId xmlns:a16="http://schemas.microsoft.com/office/drawing/2014/main" id="{8E88062A-7E68-41F0-B843-BBDC3504664E}"/>
              </a:ext>
            </a:extLst>
          </p:cNvPr>
          <p:cNvSpPr txBox="1"/>
          <p:nvPr/>
        </p:nvSpPr>
        <p:spPr>
          <a:xfrm>
            <a:off x="1046985" y="2837114"/>
            <a:ext cx="1642795" cy="369332"/>
          </a:xfrm>
          <a:prstGeom prst="rect">
            <a:avLst/>
          </a:prstGeom>
          <a:noFill/>
        </p:spPr>
        <p:txBody>
          <a:bodyPr wrap="square" rtlCol="0">
            <a:spAutoFit/>
          </a:bodyPr>
          <a:lstStyle/>
          <a:p>
            <a:r>
              <a:rPr lang="en-US" dirty="0"/>
              <a:t>loudness</a:t>
            </a:r>
            <a:endParaRPr lang="en-KE" dirty="0"/>
          </a:p>
        </p:txBody>
      </p:sp>
      <p:sp>
        <p:nvSpPr>
          <p:cNvPr id="10" name="TextBox 9">
            <a:extLst>
              <a:ext uri="{FF2B5EF4-FFF2-40B4-BE49-F238E27FC236}">
                <a16:creationId xmlns:a16="http://schemas.microsoft.com/office/drawing/2014/main" id="{F6141D9A-561B-40AB-9A58-80DA88FE40B0}"/>
              </a:ext>
            </a:extLst>
          </p:cNvPr>
          <p:cNvSpPr txBox="1"/>
          <p:nvPr/>
        </p:nvSpPr>
        <p:spPr>
          <a:xfrm>
            <a:off x="1293054" y="3219356"/>
            <a:ext cx="1642795" cy="369332"/>
          </a:xfrm>
          <a:prstGeom prst="rect">
            <a:avLst/>
          </a:prstGeom>
          <a:noFill/>
        </p:spPr>
        <p:txBody>
          <a:bodyPr wrap="square" rtlCol="0">
            <a:spAutoFit/>
          </a:bodyPr>
          <a:lstStyle/>
          <a:p>
            <a:r>
              <a:rPr lang="en-US" dirty="0"/>
              <a:t>mode</a:t>
            </a:r>
            <a:endParaRPr lang="en-KE" dirty="0"/>
          </a:p>
        </p:txBody>
      </p:sp>
      <p:sp>
        <p:nvSpPr>
          <p:cNvPr id="11" name="TextBox 10">
            <a:extLst>
              <a:ext uri="{FF2B5EF4-FFF2-40B4-BE49-F238E27FC236}">
                <a16:creationId xmlns:a16="http://schemas.microsoft.com/office/drawing/2014/main" id="{F0FB01B1-24B3-4BBC-A76D-6747C1139D80}"/>
              </a:ext>
            </a:extLst>
          </p:cNvPr>
          <p:cNvSpPr txBox="1"/>
          <p:nvPr/>
        </p:nvSpPr>
        <p:spPr>
          <a:xfrm>
            <a:off x="715853" y="3704948"/>
            <a:ext cx="1642795" cy="369332"/>
          </a:xfrm>
          <a:prstGeom prst="rect">
            <a:avLst/>
          </a:prstGeom>
          <a:noFill/>
        </p:spPr>
        <p:txBody>
          <a:bodyPr wrap="square" rtlCol="0">
            <a:spAutoFit/>
          </a:bodyPr>
          <a:lstStyle/>
          <a:p>
            <a:r>
              <a:rPr lang="en-US" dirty="0" err="1"/>
              <a:t>speechiness</a:t>
            </a:r>
            <a:endParaRPr lang="en-KE" dirty="0"/>
          </a:p>
        </p:txBody>
      </p:sp>
      <p:sp>
        <p:nvSpPr>
          <p:cNvPr id="12" name="TextBox 11">
            <a:extLst>
              <a:ext uri="{FF2B5EF4-FFF2-40B4-BE49-F238E27FC236}">
                <a16:creationId xmlns:a16="http://schemas.microsoft.com/office/drawing/2014/main" id="{AABB2118-BE59-4C69-8779-5B567F6BB52B}"/>
              </a:ext>
            </a:extLst>
          </p:cNvPr>
          <p:cNvSpPr txBox="1"/>
          <p:nvPr/>
        </p:nvSpPr>
        <p:spPr>
          <a:xfrm>
            <a:off x="703702" y="4163736"/>
            <a:ext cx="1642795" cy="369332"/>
          </a:xfrm>
          <a:prstGeom prst="rect">
            <a:avLst/>
          </a:prstGeom>
          <a:noFill/>
        </p:spPr>
        <p:txBody>
          <a:bodyPr wrap="square" rtlCol="0">
            <a:spAutoFit/>
          </a:bodyPr>
          <a:lstStyle/>
          <a:p>
            <a:r>
              <a:rPr lang="en-US" dirty="0" err="1"/>
              <a:t>acousticness</a:t>
            </a:r>
            <a:endParaRPr lang="en-KE" dirty="0"/>
          </a:p>
        </p:txBody>
      </p:sp>
      <p:sp>
        <p:nvSpPr>
          <p:cNvPr id="13" name="TextBox 12">
            <a:extLst>
              <a:ext uri="{FF2B5EF4-FFF2-40B4-BE49-F238E27FC236}">
                <a16:creationId xmlns:a16="http://schemas.microsoft.com/office/drawing/2014/main" id="{1DE57E11-4A4D-4943-80E0-91891A25824D}"/>
              </a:ext>
            </a:extLst>
          </p:cNvPr>
          <p:cNvSpPr txBox="1"/>
          <p:nvPr/>
        </p:nvSpPr>
        <p:spPr>
          <a:xfrm>
            <a:off x="250394" y="4561061"/>
            <a:ext cx="2033633" cy="369332"/>
          </a:xfrm>
          <a:prstGeom prst="rect">
            <a:avLst/>
          </a:prstGeom>
          <a:noFill/>
        </p:spPr>
        <p:txBody>
          <a:bodyPr wrap="square" rtlCol="0">
            <a:spAutoFit/>
          </a:bodyPr>
          <a:lstStyle/>
          <a:p>
            <a:r>
              <a:rPr lang="en-US" dirty="0" err="1"/>
              <a:t>instrumentalness</a:t>
            </a:r>
            <a:endParaRPr lang="en-KE" dirty="0"/>
          </a:p>
        </p:txBody>
      </p:sp>
      <p:sp>
        <p:nvSpPr>
          <p:cNvPr id="14" name="TextBox 13">
            <a:extLst>
              <a:ext uri="{FF2B5EF4-FFF2-40B4-BE49-F238E27FC236}">
                <a16:creationId xmlns:a16="http://schemas.microsoft.com/office/drawing/2014/main" id="{344E9340-3438-4038-9C6A-563007258649}"/>
              </a:ext>
            </a:extLst>
          </p:cNvPr>
          <p:cNvSpPr txBox="1"/>
          <p:nvPr/>
        </p:nvSpPr>
        <p:spPr>
          <a:xfrm>
            <a:off x="1150114" y="5053528"/>
            <a:ext cx="1642795" cy="369332"/>
          </a:xfrm>
          <a:prstGeom prst="rect">
            <a:avLst/>
          </a:prstGeom>
          <a:noFill/>
        </p:spPr>
        <p:txBody>
          <a:bodyPr wrap="square" rtlCol="0">
            <a:spAutoFit/>
          </a:bodyPr>
          <a:lstStyle/>
          <a:p>
            <a:r>
              <a:rPr lang="en-US" dirty="0"/>
              <a:t>liveness</a:t>
            </a:r>
            <a:endParaRPr lang="en-KE" dirty="0"/>
          </a:p>
        </p:txBody>
      </p:sp>
      <p:sp>
        <p:nvSpPr>
          <p:cNvPr id="15" name="TextBox 14">
            <a:extLst>
              <a:ext uri="{FF2B5EF4-FFF2-40B4-BE49-F238E27FC236}">
                <a16:creationId xmlns:a16="http://schemas.microsoft.com/office/drawing/2014/main" id="{90B900DE-8ABB-4039-9107-8EF0CE987543}"/>
              </a:ext>
            </a:extLst>
          </p:cNvPr>
          <p:cNvSpPr txBox="1"/>
          <p:nvPr/>
        </p:nvSpPr>
        <p:spPr>
          <a:xfrm>
            <a:off x="1189460" y="5435770"/>
            <a:ext cx="1642795" cy="369332"/>
          </a:xfrm>
          <a:prstGeom prst="rect">
            <a:avLst/>
          </a:prstGeom>
          <a:noFill/>
        </p:spPr>
        <p:txBody>
          <a:bodyPr wrap="square" rtlCol="0">
            <a:spAutoFit/>
          </a:bodyPr>
          <a:lstStyle/>
          <a:p>
            <a:r>
              <a:rPr lang="en-US" dirty="0"/>
              <a:t>valence</a:t>
            </a:r>
            <a:endParaRPr lang="en-KE" dirty="0"/>
          </a:p>
        </p:txBody>
      </p:sp>
      <p:sp>
        <p:nvSpPr>
          <p:cNvPr id="16" name="TextBox 15">
            <a:extLst>
              <a:ext uri="{FF2B5EF4-FFF2-40B4-BE49-F238E27FC236}">
                <a16:creationId xmlns:a16="http://schemas.microsoft.com/office/drawing/2014/main" id="{12CC960D-8DA3-42C3-9D3D-120D5F89B6FE}"/>
              </a:ext>
            </a:extLst>
          </p:cNvPr>
          <p:cNvSpPr txBox="1"/>
          <p:nvPr/>
        </p:nvSpPr>
        <p:spPr>
          <a:xfrm>
            <a:off x="1293054" y="5818190"/>
            <a:ext cx="1642795" cy="369332"/>
          </a:xfrm>
          <a:prstGeom prst="rect">
            <a:avLst/>
          </a:prstGeom>
          <a:noFill/>
        </p:spPr>
        <p:txBody>
          <a:bodyPr wrap="square" rtlCol="0">
            <a:spAutoFit/>
          </a:bodyPr>
          <a:lstStyle/>
          <a:p>
            <a:r>
              <a:rPr lang="en-US" dirty="0"/>
              <a:t>tempo</a:t>
            </a:r>
            <a:endParaRPr lang="en-KE" dirty="0"/>
          </a:p>
        </p:txBody>
      </p:sp>
      <p:sp>
        <p:nvSpPr>
          <p:cNvPr id="17" name="TextBox 16">
            <a:extLst>
              <a:ext uri="{FF2B5EF4-FFF2-40B4-BE49-F238E27FC236}">
                <a16:creationId xmlns:a16="http://schemas.microsoft.com/office/drawing/2014/main" id="{9DB260C5-C562-4712-9F42-1239AF4D37CD}"/>
              </a:ext>
            </a:extLst>
          </p:cNvPr>
          <p:cNvSpPr txBox="1"/>
          <p:nvPr/>
        </p:nvSpPr>
        <p:spPr>
          <a:xfrm>
            <a:off x="703702" y="6223321"/>
            <a:ext cx="1642795" cy="369332"/>
          </a:xfrm>
          <a:prstGeom prst="rect">
            <a:avLst/>
          </a:prstGeom>
          <a:noFill/>
        </p:spPr>
        <p:txBody>
          <a:bodyPr wrap="square" rtlCol="0">
            <a:spAutoFit/>
          </a:bodyPr>
          <a:lstStyle/>
          <a:p>
            <a:r>
              <a:rPr lang="en-US" dirty="0" err="1"/>
              <a:t>duration_ms</a:t>
            </a:r>
            <a:endParaRPr lang="en-KE" dirty="0"/>
          </a:p>
        </p:txBody>
      </p:sp>
    </p:spTree>
    <p:extLst>
      <p:ext uri="{BB962C8B-B14F-4D97-AF65-F5344CB8AC3E}">
        <p14:creationId xmlns:p14="http://schemas.microsoft.com/office/powerpoint/2010/main" val="902342789"/>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3" name="图片 3"/>
          <p:cNvPicPr>
            <a:picLocks noChangeAspect="1"/>
          </p:cNvPicPr>
          <p:nvPr/>
        </p:nvPicPr>
        <p:blipFill>
          <a:blip r:embed="rId2"/>
          <a:srcRect l="5727" r="16841" b="26530"/>
          <a:stretch>
            <a:fillRect/>
          </a:stretch>
        </p:blipFill>
        <p:spPr>
          <a:xfrm>
            <a:off x="32386" y="0"/>
            <a:ext cx="12192000" cy="6858000"/>
          </a:xfrm>
          <a:prstGeom prst="rect">
            <a:avLst/>
          </a:prstGeom>
          <a:noFill/>
          <a:ln w="9525">
            <a:noFill/>
          </a:ln>
        </p:spPr>
      </p:pic>
      <p:grpSp>
        <p:nvGrpSpPr>
          <p:cNvPr id="31" name="组合 1"/>
          <p:cNvGrpSpPr/>
          <p:nvPr/>
        </p:nvGrpSpPr>
        <p:grpSpPr>
          <a:xfrm>
            <a:off x="-9525" y="168437"/>
            <a:ext cx="3504561" cy="463550"/>
            <a:chOff x="3448565" y="1912142"/>
            <a:chExt cx="4927433" cy="2485075"/>
          </a:xfrm>
        </p:grpSpPr>
        <p:cxnSp>
          <p:nvCxnSpPr>
            <p:cNvPr id="3145736" name="直接连接符 18"/>
            <p:cNvCxnSpPr>
              <a:cxnSpLocks/>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7" name="直接连接符 19"/>
            <p:cNvCxnSpPr>
              <a:cxnSpLocks/>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8" name="直接连接符 20"/>
            <p:cNvCxnSpPr>
              <a:cxnSpLocks/>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9" name="直接连接符 22"/>
            <p:cNvCxnSpPr>
              <a:cxnSpLocks/>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40" name="直接连接符 23"/>
            <p:cNvCxnSpPr>
              <a:cxnSpLocks/>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41" name="直接连接符 24"/>
            <p:cNvCxnSpPr>
              <a:cxnSpLocks/>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42" name="直接连接符 25"/>
            <p:cNvCxnSpPr>
              <a:cxnSpLocks/>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48589" name="文本框 28"/>
          <p:cNvSpPr txBox="1"/>
          <p:nvPr/>
        </p:nvSpPr>
        <p:spPr>
          <a:xfrm>
            <a:off x="508909" y="209917"/>
            <a:ext cx="3235977" cy="461665"/>
          </a:xfrm>
          <a:prstGeom prst="rect">
            <a:avLst/>
          </a:prstGeom>
          <a:noFill/>
          <a:ln w="9525">
            <a:noFill/>
          </a:ln>
        </p:spPr>
        <p:txBody>
          <a:bodyPr wrap="square" anchor="t">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b="1" dirty="0">
                <a:solidFill>
                  <a:srgbClr val="404040"/>
                </a:solidFill>
                <a:latin typeface="Calibri" panose="020F0502020204030204" pitchFamily="34" charset="0"/>
                <a:ea typeface="Calibri" panose="020F0502020204030204" pitchFamily="34" charset="0"/>
              </a:rPr>
              <a:t>SPOTIFY TECHNOLOGY</a:t>
            </a:r>
            <a:endParaRPr kumimoji="0" lang="zh-CN" altLang="en-US" sz="2400" b="1"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endParaRPr>
          </a:p>
        </p:txBody>
      </p:sp>
      <p:sp>
        <p:nvSpPr>
          <p:cNvPr id="1048591" name="文本框 6"/>
          <p:cNvSpPr txBox="1"/>
          <p:nvPr/>
        </p:nvSpPr>
        <p:spPr>
          <a:xfrm>
            <a:off x="3296381" y="634564"/>
            <a:ext cx="4933219" cy="584775"/>
          </a:xfrm>
          <a:prstGeom prst="rect">
            <a:avLst/>
          </a:prstGeom>
          <a:noFill/>
          <a:ln w="9525">
            <a:noFill/>
          </a:ln>
        </p:spPr>
        <p:txBody>
          <a:bodyPr wrap="square" anchor="t">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3200" b="1" dirty="0">
                <a:solidFill>
                  <a:srgbClr val="404040"/>
                </a:solidFill>
                <a:latin typeface="Calibri" panose="020F0502020204030204" pitchFamily="34" charset="0"/>
                <a:ea typeface="Calibri" panose="020F0502020204030204" pitchFamily="34" charset="0"/>
              </a:rPr>
              <a:t>Predictive Model Selection</a:t>
            </a:r>
            <a:endParaRPr kumimoji="0" lang="zh-CN" altLang="en-US" sz="3200" b="1"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endParaRPr>
          </a:p>
        </p:txBody>
      </p:sp>
      <p:graphicFrame>
        <p:nvGraphicFramePr>
          <p:cNvPr id="3" name="Table 3">
            <a:extLst>
              <a:ext uri="{FF2B5EF4-FFF2-40B4-BE49-F238E27FC236}">
                <a16:creationId xmlns:a16="http://schemas.microsoft.com/office/drawing/2014/main" id="{755AB3FD-BAD9-434E-851B-7D76E3BACD39}"/>
              </a:ext>
            </a:extLst>
          </p:cNvPr>
          <p:cNvGraphicFramePr>
            <a:graphicFrameLocks noGrp="1"/>
          </p:cNvGraphicFramePr>
          <p:nvPr>
            <p:extLst>
              <p:ext uri="{D42A27DB-BD31-4B8C-83A1-F6EECF244321}">
                <p14:modId xmlns:p14="http://schemas.microsoft.com/office/powerpoint/2010/main" val="3307764084"/>
              </p:ext>
            </p:extLst>
          </p:nvPr>
        </p:nvGraphicFramePr>
        <p:xfrm>
          <a:off x="955040" y="2082298"/>
          <a:ext cx="8616984" cy="2428552"/>
        </p:xfrm>
        <a:graphic>
          <a:graphicData uri="http://schemas.openxmlformats.org/drawingml/2006/table">
            <a:tbl>
              <a:tblPr firstRow="1" bandRow="1">
                <a:tableStyleId>{5C22544A-7EE6-4342-B048-85BDC9FD1C3A}</a:tableStyleId>
              </a:tblPr>
              <a:tblGrid>
                <a:gridCol w="4308492">
                  <a:extLst>
                    <a:ext uri="{9D8B030D-6E8A-4147-A177-3AD203B41FA5}">
                      <a16:colId xmlns:a16="http://schemas.microsoft.com/office/drawing/2014/main" val="1240156299"/>
                    </a:ext>
                  </a:extLst>
                </a:gridCol>
                <a:gridCol w="4308492">
                  <a:extLst>
                    <a:ext uri="{9D8B030D-6E8A-4147-A177-3AD203B41FA5}">
                      <a16:colId xmlns:a16="http://schemas.microsoft.com/office/drawing/2014/main" val="2099591310"/>
                    </a:ext>
                  </a:extLst>
                </a:gridCol>
              </a:tblGrid>
              <a:tr h="405685">
                <a:tc>
                  <a:txBody>
                    <a:bodyPr/>
                    <a:lstStyle/>
                    <a:p>
                      <a:r>
                        <a:rPr lang="en-US" dirty="0"/>
                        <a:t>MODEL</a:t>
                      </a:r>
                      <a:endParaRPr lang="en-KE" dirty="0"/>
                    </a:p>
                  </a:txBody>
                  <a:tcPr/>
                </a:tc>
                <a:tc>
                  <a:txBody>
                    <a:bodyPr/>
                    <a:lstStyle/>
                    <a:p>
                      <a:r>
                        <a:rPr lang="en-US" dirty="0"/>
                        <a:t>RMSE</a:t>
                      </a:r>
                      <a:endParaRPr lang="en-KE" dirty="0"/>
                    </a:p>
                  </a:txBody>
                  <a:tcPr/>
                </a:tc>
                <a:extLst>
                  <a:ext uri="{0D108BD9-81ED-4DB2-BD59-A6C34878D82A}">
                    <a16:rowId xmlns:a16="http://schemas.microsoft.com/office/drawing/2014/main" val="837432038"/>
                  </a:ext>
                </a:extLst>
              </a:tr>
              <a:tr h="405685">
                <a:tc>
                  <a:txBody>
                    <a:bodyPr/>
                    <a:lstStyle/>
                    <a:p>
                      <a:r>
                        <a:rPr lang="en-US" dirty="0"/>
                        <a:t>Bagging estimator regressor</a:t>
                      </a:r>
                      <a:endParaRPr lang="en-KE" dirty="0"/>
                    </a:p>
                  </a:txBody>
                  <a:tcPr/>
                </a:tc>
                <a:tc>
                  <a:txBody>
                    <a:bodyPr/>
                    <a:lstStyle/>
                    <a:p>
                      <a:r>
                        <a:rPr lang="en-US" dirty="0"/>
                        <a:t>22.15</a:t>
                      </a:r>
                      <a:endParaRPr lang="en-KE" dirty="0"/>
                    </a:p>
                  </a:txBody>
                  <a:tcPr/>
                </a:tc>
                <a:extLst>
                  <a:ext uri="{0D108BD9-81ED-4DB2-BD59-A6C34878D82A}">
                    <a16:rowId xmlns:a16="http://schemas.microsoft.com/office/drawing/2014/main" val="2745148157"/>
                  </a:ext>
                </a:extLst>
              </a:tr>
              <a:tr h="405685">
                <a:tc>
                  <a:txBody>
                    <a:bodyPr/>
                    <a:lstStyle/>
                    <a:p>
                      <a:r>
                        <a:rPr lang="en-US" dirty="0"/>
                        <a:t>Random Forest regressor</a:t>
                      </a:r>
                      <a:endParaRPr lang="en-KE" dirty="0"/>
                    </a:p>
                  </a:txBody>
                  <a:tcPr>
                    <a:solidFill>
                      <a:schemeClr val="bg2">
                        <a:lumMod val="75000"/>
                      </a:schemeClr>
                    </a:solidFill>
                  </a:tcPr>
                </a:tc>
                <a:tc>
                  <a:txBody>
                    <a:bodyPr/>
                    <a:lstStyle/>
                    <a:p>
                      <a:r>
                        <a:rPr lang="en-US" dirty="0"/>
                        <a:t>20.99</a:t>
                      </a:r>
                      <a:endParaRPr lang="en-KE" dirty="0"/>
                    </a:p>
                  </a:txBody>
                  <a:tcPr>
                    <a:solidFill>
                      <a:schemeClr val="bg2">
                        <a:lumMod val="75000"/>
                      </a:schemeClr>
                    </a:solidFill>
                  </a:tcPr>
                </a:tc>
                <a:extLst>
                  <a:ext uri="{0D108BD9-81ED-4DB2-BD59-A6C34878D82A}">
                    <a16:rowId xmlns:a16="http://schemas.microsoft.com/office/drawing/2014/main" val="548080549"/>
                  </a:ext>
                </a:extLst>
              </a:tr>
              <a:tr h="405685">
                <a:tc>
                  <a:txBody>
                    <a:bodyPr/>
                    <a:lstStyle/>
                    <a:p>
                      <a:r>
                        <a:rPr lang="en-US" dirty="0"/>
                        <a:t>Ada Boost Regressor</a:t>
                      </a:r>
                      <a:endParaRPr lang="en-KE" dirty="0"/>
                    </a:p>
                  </a:txBody>
                  <a:tcPr/>
                </a:tc>
                <a:tc>
                  <a:txBody>
                    <a:bodyPr/>
                    <a:lstStyle/>
                    <a:p>
                      <a:r>
                        <a:rPr lang="en-US" dirty="0"/>
                        <a:t>23.91</a:t>
                      </a:r>
                      <a:endParaRPr lang="en-KE" dirty="0"/>
                    </a:p>
                  </a:txBody>
                  <a:tcPr/>
                </a:tc>
                <a:extLst>
                  <a:ext uri="{0D108BD9-81ED-4DB2-BD59-A6C34878D82A}">
                    <a16:rowId xmlns:a16="http://schemas.microsoft.com/office/drawing/2014/main" val="3362283424"/>
                  </a:ext>
                </a:extLst>
              </a:tr>
              <a:tr h="405685">
                <a:tc>
                  <a:txBody>
                    <a:bodyPr/>
                    <a:lstStyle/>
                    <a:p>
                      <a:r>
                        <a:rPr lang="en-US" dirty="0"/>
                        <a:t>Gradient Boost Model Regressor</a:t>
                      </a:r>
                      <a:endParaRPr lang="en-KE" dirty="0"/>
                    </a:p>
                  </a:txBody>
                  <a:tcPr/>
                </a:tc>
                <a:tc>
                  <a:txBody>
                    <a:bodyPr/>
                    <a:lstStyle/>
                    <a:p>
                      <a:r>
                        <a:rPr lang="en-US" dirty="0"/>
                        <a:t>23.45</a:t>
                      </a:r>
                      <a:endParaRPr lang="en-KE" dirty="0"/>
                    </a:p>
                  </a:txBody>
                  <a:tcPr/>
                </a:tc>
                <a:extLst>
                  <a:ext uri="{0D108BD9-81ED-4DB2-BD59-A6C34878D82A}">
                    <a16:rowId xmlns:a16="http://schemas.microsoft.com/office/drawing/2014/main" val="1102578665"/>
                  </a:ext>
                </a:extLst>
              </a:tr>
              <a:tr h="400127">
                <a:tc>
                  <a:txBody>
                    <a:bodyPr/>
                    <a:lstStyle/>
                    <a:p>
                      <a:r>
                        <a:rPr lang="en-US" dirty="0" err="1"/>
                        <a:t>Xgboost</a:t>
                      </a:r>
                      <a:r>
                        <a:rPr lang="en-US" dirty="0"/>
                        <a:t> regressor</a:t>
                      </a:r>
                      <a:endParaRPr lang="en-KE" dirty="0"/>
                    </a:p>
                  </a:txBody>
                  <a:tcPr/>
                </a:tc>
                <a:tc>
                  <a:txBody>
                    <a:bodyPr/>
                    <a:lstStyle/>
                    <a:p>
                      <a:r>
                        <a:rPr lang="en-US" dirty="0"/>
                        <a:t>23.45</a:t>
                      </a:r>
                      <a:endParaRPr lang="en-KE" dirty="0"/>
                    </a:p>
                  </a:txBody>
                  <a:tcPr/>
                </a:tc>
                <a:extLst>
                  <a:ext uri="{0D108BD9-81ED-4DB2-BD59-A6C34878D82A}">
                    <a16:rowId xmlns:a16="http://schemas.microsoft.com/office/drawing/2014/main" val="3635316522"/>
                  </a:ext>
                </a:extLst>
              </a:tr>
            </a:tbl>
          </a:graphicData>
        </a:graphic>
      </p:graphicFrame>
      <p:sp>
        <p:nvSpPr>
          <p:cNvPr id="4" name="TextBox 3">
            <a:extLst>
              <a:ext uri="{FF2B5EF4-FFF2-40B4-BE49-F238E27FC236}">
                <a16:creationId xmlns:a16="http://schemas.microsoft.com/office/drawing/2014/main" id="{2A59FB57-C04C-41A6-926E-2FE2AF02056A}"/>
              </a:ext>
            </a:extLst>
          </p:cNvPr>
          <p:cNvSpPr txBox="1"/>
          <p:nvPr/>
        </p:nvSpPr>
        <p:spPr>
          <a:xfrm>
            <a:off x="955040" y="1655067"/>
            <a:ext cx="3949505" cy="375914"/>
          </a:xfrm>
          <a:prstGeom prst="rect">
            <a:avLst/>
          </a:prstGeom>
          <a:noFill/>
        </p:spPr>
        <p:txBody>
          <a:bodyPr wrap="square" rtlCol="0">
            <a:spAutoFit/>
          </a:bodyPr>
          <a:lstStyle/>
          <a:p>
            <a:r>
              <a:rPr lang="en-US" b="1" u="sng" dirty="0"/>
              <a:t>Ensemble learning Models</a:t>
            </a:r>
            <a:endParaRPr lang="en-KE" b="1" u="sng" dirty="0"/>
          </a:p>
        </p:txBody>
      </p:sp>
      <p:sp>
        <p:nvSpPr>
          <p:cNvPr id="5" name="TextBox 4">
            <a:extLst>
              <a:ext uri="{FF2B5EF4-FFF2-40B4-BE49-F238E27FC236}">
                <a16:creationId xmlns:a16="http://schemas.microsoft.com/office/drawing/2014/main" id="{EA0150EE-B2FC-4139-9E2F-8882357D9731}"/>
              </a:ext>
            </a:extLst>
          </p:cNvPr>
          <p:cNvSpPr txBox="1"/>
          <p:nvPr/>
        </p:nvSpPr>
        <p:spPr>
          <a:xfrm>
            <a:off x="955040" y="4767063"/>
            <a:ext cx="3370042" cy="369332"/>
          </a:xfrm>
          <a:prstGeom prst="rect">
            <a:avLst/>
          </a:prstGeom>
          <a:noFill/>
        </p:spPr>
        <p:txBody>
          <a:bodyPr wrap="square" rtlCol="0">
            <a:spAutoFit/>
          </a:bodyPr>
          <a:lstStyle/>
          <a:p>
            <a:r>
              <a:rPr lang="en-US" b="1" u="sng" dirty="0"/>
              <a:t>Hyperparameter tuning</a:t>
            </a:r>
            <a:endParaRPr lang="en-KE" b="1" u="sng" dirty="0"/>
          </a:p>
        </p:txBody>
      </p:sp>
      <p:sp>
        <p:nvSpPr>
          <p:cNvPr id="6" name="TextBox 5">
            <a:extLst>
              <a:ext uri="{FF2B5EF4-FFF2-40B4-BE49-F238E27FC236}">
                <a16:creationId xmlns:a16="http://schemas.microsoft.com/office/drawing/2014/main" id="{13311ED5-A3CA-4178-A25D-AD955515FD70}"/>
              </a:ext>
            </a:extLst>
          </p:cNvPr>
          <p:cNvSpPr txBox="1"/>
          <p:nvPr/>
        </p:nvSpPr>
        <p:spPr>
          <a:xfrm>
            <a:off x="465454" y="5136395"/>
            <a:ext cx="11694160" cy="923330"/>
          </a:xfrm>
          <a:prstGeom prst="rect">
            <a:avLst/>
          </a:prstGeom>
          <a:noFill/>
        </p:spPr>
        <p:txBody>
          <a:bodyPr wrap="square" rtlCol="0">
            <a:spAutoFit/>
          </a:bodyPr>
          <a:lstStyle/>
          <a:p>
            <a:r>
              <a:rPr lang="en-US" dirty="0">
                <a:effectLst/>
                <a:latin typeface="Century" panose="02040604050505020304" pitchFamily="18" charset="0"/>
              </a:rPr>
              <a:t>randomforest_regr2 = </a:t>
            </a:r>
            <a:r>
              <a:rPr lang="en-US" dirty="0" err="1">
                <a:effectLst/>
                <a:latin typeface="Century" panose="02040604050505020304" pitchFamily="18" charset="0"/>
              </a:rPr>
              <a:t>RandomForestRegressor</a:t>
            </a:r>
            <a:r>
              <a:rPr lang="en-US" dirty="0">
                <a:effectLst/>
                <a:latin typeface="Century" panose="02040604050505020304" pitchFamily="18" charset="0"/>
              </a:rPr>
              <a:t>(</a:t>
            </a:r>
            <a:r>
              <a:rPr lang="en-US" dirty="0" err="1">
                <a:effectLst/>
                <a:latin typeface="Century" panose="02040604050505020304" pitchFamily="18" charset="0"/>
              </a:rPr>
              <a:t>random_state</a:t>
            </a:r>
            <a:r>
              <a:rPr lang="en-US" dirty="0">
                <a:effectLst/>
                <a:latin typeface="Century" panose="02040604050505020304" pitchFamily="18" charset="0"/>
              </a:rPr>
              <a:t>=42, </a:t>
            </a:r>
            <a:r>
              <a:rPr lang="en-US" dirty="0" err="1">
                <a:effectLst/>
                <a:latin typeface="Century" panose="02040604050505020304" pitchFamily="18" charset="0"/>
              </a:rPr>
              <a:t>min_samples_split</a:t>
            </a:r>
            <a:r>
              <a:rPr lang="en-US" dirty="0">
                <a:effectLst/>
                <a:latin typeface="Century" panose="02040604050505020304" pitchFamily="18" charset="0"/>
              </a:rPr>
              <a:t>=2, </a:t>
            </a:r>
            <a:r>
              <a:rPr lang="en-US" dirty="0" err="1">
                <a:effectLst/>
                <a:latin typeface="Century" panose="02040604050505020304" pitchFamily="18" charset="0"/>
              </a:rPr>
              <a:t>n_estimators</a:t>
            </a:r>
            <a:r>
              <a:rPr lang="en-US" dirty="0">
                <a:effectLst/>
                <a:latin typeface="Century" panose="02040604050505020304" pitchFamily="18" charset="0"/>
              </a:rPr>
              <a:t>=300,                         .                                                                              </a:t>
            </a:r>
            <a:r>
              <a:rPr lang="en-US" dirty="0" err="1">
                <a:effectLst/>
                <a:latin typeface="Century" panose="02040604050505020304" pitchFamily="18" charset="0"/>
              </a:rPr>
              <a:t>min_samples_leaf</a:t>
            </a:r>
            <a:r>
              <a:rPr lang="en-US" dirty="0">
                <a:effectLst/>
                <a:latin typeface="Century" panose="02040604050505020304" pitchFamily="18" charset="0"/>
              </a:rPr>
              <a:t>=1, </a:t>
            </a:r>
            <a:r>
              <a:rPr lang="en-US" dirty="0" err="1">
                <a:effectLst/>
                <a:latin typeface="Century" panose="02040604050505020304" pitchFamily="18" charset="0"/>
              </a:rPr>
              <a:t>n_jobs</a:t>
            </a:r>
            <a:r>
              <a:rPr lang="en-US" dirty="0">
                <a:effectLst/>
                <a:latin typeface="Century" panose="02040604050505020304" pitchFamily="18" charset="0"/>
              </a:rPr>
              <a:t>=7)</a:t>
            </a:r>
          </a:p>
          <a:p>
            <a:endParaRPr lang="en-KE" dirty="0"/>
          </a:p>
        </p:txBody>
      </p:sp>
      <p:graphicFrame>
        <p:nvGraphicFramePr>
          <p:cNvPr id="7" name="Table 7">
            <a:extLst>
              <a:ext uri="{FF2B5EF4-FFF2-40B4-BE49-F238E27FC236}">
                <a16:creationId xmlns:a16="http://schemas.microsoft.com/office/drawing/2014/main" id="{26F1EEB5-381A-4324-AFC2-FC35D8825D5D}"/>
              </a:ext>
            </a:extLst>
          </p:cNvPr>
          <p:cNvGraphicFramePr>
            <a:graphicFrameLocks noGrp="1"/>
          </p:cNvGraphicFramePr>
          <p:nvPr>
            <p:extLst>
              <p:ext uri="{D42A27DB-BD31-4B8C-83A1-F6EECF244321}">
                <p14:modId xmlns:p14="http://schemas.microsoft.com/office/powerpoint/2010/main" val="1100662861"/>
              </p:ext>
            </p:extLst>
          </p:nvPr>
        </p:nvGraphicFramePr>
        <p:xfrm>
          <a:off x="955040" y="5753773"/>
          <a:ext cx="8616984" cy="741680"/>
        </p:xfrm>
        <a:graphic>
          <a:graphicData uri="http://schemas.openxmlformats.org/drawingml/2006/table">
            <a:tbl>
              <a:tblPr firstRow="1" bandRow="1">
                <a:tableStyleId>{5C22544A-7EE6-4342-B048-85BDC9FD1C3A}</a:tableStyleId>
              </a:tblPr>
              <a:tblGrid>
                <a:gridCol w="4308492">
                  <a:extLst>
                    <a:ext uri="{9D8B030D-6E8A-4147-A177-3AD203B41FA5}">
                      <a16:colId xmlns:a16="http://schemas.microsoft.com/office/drawing/2014/main" val="3476478998"/>
                    </a:ext>
                  </a:extLst>
                </a:gridCol>
                <a:gridCol w="4308492">
                  <a:extLst>
                    <a:ext uri="{9D8B030D-6E8A-4147-A177-3AD203B41FA5}">
                      <a16:colId xmlns:a16="http://schemas.microsoft.com/office/drawing/2014/main" val="545462139"/>
                    </a:ext>
                  </a:extLst>
                </a:gridCol>
              </a:tblGrid>
              <a:tr h="370840">
                <a:tc>
                  <a:txBody>
                    <a:bodyPr/>
                    <a:lstStyle/>
                    <a:p>
                      <a:r>
                        <a:rPr lang="en-US" dirty="0"/>
                        <a:t>MODEL</a:t>
                      </a:r>
                      <a:endParaRPr lang="en-KE" dirty="0"/>
                    </a:p>
                  </a:txBody>
                  <a:tcPr/>
                </a:tc>
                <a:tc>
                  <a:txBody>
                    <a:bodyPr/>
                    <a:lstStyle/>
                    <a:p>
                      <a:r>
                        <a:rPr lang="en-US" dirty="0"/>
                        <a:t>RMSE</a:t>
                      </a:r>
                      <a:endParaRPr lang="en-KE" dirty="0"/>
                    </a:p>
                  </a:txBody>
                  <a:tcPr/>
                </a:tc>
                <a:extLst>
                  <a:ext uri="{0D108BD9-81ED-4DB2-BD59-A6C34878D82A}">
                    <a16:rowId xmlns:a16="http://schemas.microsoft.com/office/drawing/2014/main" val="180992519"/>
                  </a:ext>
                </a:extLst>
              </a:tr>
              <a:tr h="370840">
                <a:tc>
                  <a:txBody>
                    <a:bodyPr/>
                    <a:lstStyle/>
                    <a:p>
                      <a:r>
                        <a:rPr lang="en-US" dirty="0"/>
                        <a:t>Random Forest Regressor2</a:t>
                      </a:r>
                      <a:endParaRPr lang="en-KE" dirty="0"/>
                    </a:p>
                  </a:txBody>
                  <a:tcPr/>
                </a:tc>
                <a:tc>
                  <a:txBody>
                    <a:bodyPr/>
                    <a:lstStyle/>
                    <a:p>
                      <a:r>
                        <a:rPr lang="en-US" dirty="0"/>
                        <a:t>20.88</a:t>
                      </a:r>
                      <a:endParaRPr lang="en-KE" dirty="0"/>
                    </a:p>
                  </a:txBody>
                  <a:tcPr/>
                </a:tc>
                <a:extLst>
                  <a:ext uri="{0D108BD9-81ED-4DB2-BD59-A6C34878D82A}">
                    <a16:rowId xmlns:a16="http://schemas.microsoft.com/office/drawing/2014/main" val="621329983"/>
                  </a:ext>
                </a:extLst>
              </a:tr>
            </a:tbl>
          </a:graphicData>
        </a:graphic>
      </p:graphicFrame>
      <p:sp>
        <p:nvSpPr>
          <p:cNvPr id="8" name="Arrow: Curved Right 7">
            <a:extLst>
              <a:ext uri="{FF2B5EF4-FFF2-40B4-BE49-F238E27FC236}">
                <a16:creationId xmlns:a16="http://schemas.microsoft.com/office/drawing/2014/main" id="{52CD4BDA-A898-4E0C-A95C-1FCBFDD2AA9E}"/>
              </a:ext>
            </a:extLst>
          </p:cNvPr>
          <p:cNvSpPr/>
          <p:nvPr/>
        </p:nvSpPr>
        <p:spPr>
          <a:xfrm>
            <a:off x="452754" y="3048000"/>
            <a:ext cx="502286" cy="202164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dirty="0">
              <a:solidFill>
                <a:schemeClr val="tx1"/>
              </a:solidFill>
            </a:endParaRPr>
          </a:p>
        </p:txBody>
      </p:sp>
      <p:sp>
        <p:nvSpPr>
          <p:cNvPr id="9" name="Arrow: Down 8">
            <a:extLst>
              <a:ext uri="{FF2B5EF4-FFF2-40B4-BE49-F238E27FC236}">
                <a16:creationId xmlns:a16="http://schemas.microsoft.com/office/drawing/2014/main" id="{F76CB5CB-72FF-42B8-B7E7-CF4C00B2D03D}"/>
              </a:ext>
            </a:extLst>
          </p:cNvPr>
          <p:cNvSpPr/>
          <p:nvPr/>
        </p:nvSpPr>
        <p:spPr>
          <a:xfrm>
            <a:off x="1178560" y="5457347"/>
            <a:ext cx="436880" cy="2235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a:p>
        </p:txBody>
      </p:sp>
      <p:sp>
        <p:nvSpPr>
          <p:cNvPr id="10" name="TextBox 9">
            <a:extLst>
              <a:ext uri="{FF2B5EF4-FFF2-40B4-BE49-F238E27FC236}">
                <a16:creationId xmlns:a16="http://schemas.microsoft.com/office/drawing/2014/main" id="{D74A4F6F-C970-4AB3-B0DA-7B43F94C51A7}"/>
              </a:ext>
            </a:extLst>
          </p:cNvPr>
          <p:cNvSpPr txBox="1"/>
          <p:nvPr/>
        </p:nvSpPr>
        <p:spPr>
          <a:xfrm>
            <a:off x="2773998" y="1219339"/>
            <a:ext cx="7813040" cy="369332"/>
          </a:xfrm>
          <a:prstGeom prst="rect">
            <a:avLst/>
          </a:prstGeom>
          <a:noFill/>
        </p:spPr>
        <p:txBody>
          <a:bodyPr wrap="square" rtlCol="0">
            <a:spAutoFit/>
          </a:bodyPr>
          <a:lstStyle/>
          <a:p>
            <a:r>
              <a:rPr lang="en-US" dirty="0"/>
              <a:t>The lower the Root Mean Squared Error , the better the model.</a:t>
            </a:r>
            <a:endParaRPr lang="en-KE" dirty="0"/>
          </a:p>
        </p:txBody>
      </p:sp>
    </p:spTree>
    <p:extLst>
      <p:ext uri="{BB962C8B-B14F-4D97-AF65-F5344CB8AC3E}">
        <p14:creationId xmlns:p14="http://schemas.microsoft.com/office/powerpoint/2010/main" val="23787666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3" name="图片 3"/>
          <p:cNvPicPr>
            <a:picLocks noChangeAspect="1"/>
          </p:cNvPicPr>
          <p:nvPr/>
        </p:nvPicPr>
        <p:blipFill>
          <a:blip r:embed="rId2"/>
          <a:srcRect l="5727" r="16841" b="26530"/>
          <a:stretch>
            <a:fillRect/>
          </a:stretch>
        </p:blipFill>
        <p:spPr>
          <a:xfrm>
            <a:off x="-9525" y="0"/>
            <a:ext cx="12192000" cy="6858000"/>
          </a:xfrm>
          <a:prstGeom prst="rect">
            <a:avLst/>
          </a:prstGeom>
          <a:noFill/>
          <a:ln w="9525">
            <a:noFill/>
          </a:ln>
        </p:spPr>
      </p:pic>
      <p:grpSp>
        <p:nvGrpSpPr>
          <p:cNvPr id="31" name="组合 1"/>
          <p:cNvGrpSpPr/>
          <p:nvPr/>
        </p:nvGrpSpPr>
        <p:grpSpPr>
          <a:xfrm>
            <a:off x="-9525" y="168437"/>
            <a:ext cx="3504561" cy="463550"/>
            <a:chOff x="3448565" y="1912142"/>
            <a:chExt cx="4927433" cy="2485075"/>
          </a:xfrm>
        </p:grpSpPr>
        <p:cxnSp>
          <p:nvCxnSpPr>
            <p:cNvPr id="3145736" name="直接连接符 18"/>
            <p:cNvCxnSpPr>
              <a:cxnSpLocks/>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7" name="直接连接符 19"/>
            <p:cNvCxnSpPr>
              <a:cxnSpLocks/>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8" name="直接连接符 20"/>
            <p:cNvCxnSpPr>
              <a:cxnSpLocks/>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9" name="直接连接符 22"/>
            <p:cNvCxnSpPr>
              <a:cxnSpLocks/>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40" name="直接连接符 23"/>
            <p:cNvCxnSpPr>
              <a:cxnSpLocks/>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41" name="直接连接符 24"/>
            <p:cNvCxnSpPr>
              <a:cxnSpLocks/>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42" name="直接连接符 25"/>
            <p:cNvCxnSpPr>
              <a:cxnSpLocks/>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48589" name="文本框 28"/>
          <p:cNvSpPr txBox="1"/>
          <p:nvPr/>
        </p:nvSpPr>
        <p:spPr>
          <a:xfrm>
            <a:off x="508910" y="209917"/>
            <a:ext cx="3274120" cy="461665"/>
          </a:xfrm>
          <a:prstGeom prst="rect">
            <a:avLst/>
          </a:prstGeom>
          <a:noFill/>
          <a:ln w="9525">
            <a:noFill/>
          </a:ln>
        </p:spPr>
        <p:txBody>
          <a:bodyPr wrap="square" anchor="t">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b="1" dirty="0">
                <a:solidFill>
                  <a:srgbClr val="404040"/>
                </a:solidFill>
                <a:latin typeface="Calibri" panose="020F0502020204030204" pitchFamily="34" charset="0"/>
                <a:ea typeface="Calibri" panose="020F0502020204030204" pitchFamily="34" charset="0"/>
              </a:rPr>
              <a:t>SPOTIFY TECHNOLOGY</a:t>
            </a:r>
            <a:endParaRPr kumimoji="0" lang="zh-CN" altLang="en-US" sz="2400" b="1"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endParaRPr>
          </a:p>
        </p:txBody>
      </p:sp>
      <p:sp>
        <p:nvSpPr>
          <p:cNvPr id="1048591" name="文本框 6"/>
          <p:cNvSpPr txBox="1"/>
          <p:nvPr/>
        </p:nvSpPr>
        <p:spPr>
          <a:xfrm>
            <a:off x="4528282" y="938724"/>
            <a:ext cx="3949505" cy="523220"/>
          </a:xfrm>
          <a:prstGeom prst="rect">
            <a:avLst/>
          </a:prstGeom>
          <a:noFill/>
          <a:ln w="9525">
            <a:noFill/>
          </a:ln>
        </p:spPr>
        <p:txBody>
          <a:bodyPr wrap="square" anchor="t">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800" b="1" dirty="0">
                <a:solidFill>
                  <a:srgbClr val="404040"/>
                </a:solidFill>
                <a:latin typeface="Calibri" panose="020F0502020204030204" pitchFamily="34" charset="0"/>
                <a:ea typeface="Calibri" panose="020F0502020204030204" pitchFamily="34" charset="0"/>
              </a:rPr>
              <a:t>Track Segmentation</a:t>
            </a:r>
            <a:endParaRPr kumimoji="0" lang="zh-CN" altLang="en-US" sz="2800" b="1"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endParaRPr>
          </a:p>
        </p:txBody>
      </p:sp>
      <p:sp>
        <p:nvSpPr>
          <p:cNvPr id="2" name="TextBox 1">
            <a:extLst>
              <a:ext uri="{FF2B5EF4-FFF2-40B4-BE49-F238E27FC236}">
                <a16:creationId xmlns:a16="http://schemas.microsoft.com/office/drawing/2014/main" id="{9A0C74F2-16A8-41F6-B87E-2D1AAAC1AD5A}"/>
              </a:ext>
            </a:extLst>
          </p:cNvPr>
          <p:cNvSpPr txBox="1"/>
          <p:nvPr/>
        </p:nvSpPr>
        <p:spPr>
          <a:xfrm>
            <a:off x="258140" y="1625600"/>
            <a:ext cx="4270142" cy="400110"/>
          </a:xfrm>
          <a:prstGeom prst="rect">
            <a:avLst/>
          </a:prstGeom>
          <a:noFill/>
        </p:spPr>
        <p:txBody>
          <a:bodyPr wrap="square" rtlCol="0">
            <a:spAutoFit/>
          </a:bodyPr>
          <a:lstStyle/>
          <a:p>
            <a:r>
              <a:rPr lang="en-US" sz="2000" b="1" dirty="0"/>
              <a:t>Model : K-Means algorithm</a:t>
            </a:r>
          </a:p>
        </p:txBody>
      </p:sp>
      <p:sp>
        <p:nvSpPr>
          <p:cNvPr id="3" name="TextBox 2">
            <a:extLst>
              <a:ext uri="{FF2B5EF4-FFF2-40B4-BE49-F238E27FC236}">
                <a16:creationId xmlns:a16="http://schemas.microsoft.com/office/drawing/2014/main" id="{2805F41E-5EE6-4796-967D-A78B0554D7C6}"/>
              </a:ext>
            </a:extLst>
          </p:cNvPr>
          <p:cNvSpPr txBox="1"/>
          <p:nvPr/>
        </p:nvSpPr>
        <p:spPr>
          <a:xfrm>
            <a:off x="220916" y="2031336"/>
            <a:ext cx="4270142" cy="369332"/>
          </a:xfrm>
          <a:prstGeom prst="rect">
            <a:avLst/>
          </a:prstGeom>
          <a:noFill/>
        </p:spPr>
        <p:txBody>
          <a:bodyPr wrap="square" rtlCol="0">
            <a:spAutoFit/>
          </a:bodyPr>
          <a:lstStyle/>
          <a:p>
            <a:r>
              <a:rPr lang="en-US" b="1" dirty="0"/>
              <a:t>Optimal number of clusters : 4</a:t>
            </a:r>
            <a:endParaRPr lang="en-KE" b="1" dirty="0"/>
          </a:p>
        </p:txBody>
      </p:sp>
      <p:pic>
        <p:nvPicPr>
          <p:cNvPr id="5" name="Picture 4">
            <a:extLst>
              <a:ext uri="{FF2B5EF4-FFF2-40B4-BE49-F238E27FC236}">
                <a16:creationId xmlns:a16="http://schemas.microsoft.com/office/drawing/2014/main" id="{CD0426CA-DE06-4084-8FE7-98A20DC2F9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472" y="2567580"/>
            <a:ext cx="5487650" cy="3658433"/>
          </a:xfrm>
          <a:prstGeom prst="rect">
            <a:avLst/>
          </a:prstGeom>
        </p:spPr>
      </p:pic>
      <p:pic>
        <p:nvPicPr>
          <p:cNvPr id="7" name="Picture 6">
            <a:extLst>
              <a:ext uri="{FF2B5EF4-FFF2-40B4-BE49-F238E27FC236}">
                <a16:creationId xmlns:a16="http://schemas.microsoft.com/office/drawing/2014/main" id="{10B64D3D-4622-42D6-8349-E61D6A9815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2973" y="2567580"/>
            <a:ext cx="5487650" cy="3658433"/>
          </a:xfrm>
          <a:prstGeom prst="rect">
            <a:avLst/>
          </a:prstGeom>
        </p:spPr>
      </p:pic>
      <p:sp>
        <p:nvSpPr>
          <p:cNvPr id="8" name="Oval 7">
            <a:extLst>
              <a:ext uri="{FF2B5EF4-FFF2-40B4-BE49-F238E27FC236}">
                <a16:creationId xmlns:a16="http://schemas.microsoft.com/office/drawing/2014/main" id="{F6FB2D65-D25B-4FA0-A4CF-51D38EED0FE6}"/>
              </a:ext>
            </a:extLst>
          </p:cNvPr>
          <p:cNvSpPr/>
          <p:nvPr/>
        </p:nvSpPr>
        <p:spPr>
          <a:xfrm>
            <a:off x="2104792" y="4572000"/>
            <a:ext cx="502389" cy="4699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a:p>
        </p:txBody>
      </p:sp>
      <p:sp>
        <p:nvSpPr>
          <p:cNvPr id="9" name="Oval 8">
            <a:extLst>
              <a:ext uri="{FF2B5EF4-FFF2-40B4-BE49-F238E27FC236}">
                <a16:creationId xmlns:a16="http://schemas.microsoft.com/office/drawing/2014/main" id="{09C700A7-C9B3-4691-832D-9D2F14629A2D}"/>
              </a:ext>
            </a:extLst>
          </p:cNvPr>
          <p:cNvSpPr/>
          <p:nvPr/>
        </p:nvSpPr>
        <p:spPr>
          <a:xfrm>
            <a:off x="7658100" y="2976597"/>
            <a:ext cx="464087" cy="4524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dirty="0"/>
          </a:p>
        </p:txBody>
      </p:sp>
    </p:spTree>
    <p:extLst>
      <p:ext uri="{BB962C8B-B14F-4D97-AF65-F5344CB8AC3E}">
        <p14:creationId xmlns:p14="http://schemas.microsoft.com/office/powerpoint/2010/main" val="3286063077"/>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3" name="图片 3"/>
          <p:cNvPicPr>
            <a:picLocks noChangeAspect="1"/>
          </p:cNvPicPr>
          <p:nvPr/>
        </p:nvPicPr>
        <p:blipFill>
          <a:blip r:embed="rId2"/>
          <a:srcRect l="5727" r="16841" b="26530"/>
          <a:stretch>
            <a:fillRect/>
          </a:stretch>
        </p:blipFill>
        <p:spPr>
          <a:xfrm>
            <a:off x="-9525" y="0"/>
            <a:ext cx="12192000" cy="6858000"/>
          </a:xfrm>
          <a:prstGeom prst="rect">
            <a:avLst/>
          </a:prstGeom>
          <a:noFill/>
          <a:ln w="9525">
            <a:noFill/>
          </a:ln>
        </p:spPr>
      </p:pic>
      <p:grpSp>
        <p:nvGrpSpPr>
          <p:cNvPr id="31" name="组合 1"/>
          <p:cNvGrpSpPr/>
          <p:nvPr/>
        </p:nvGrpSpPr>
        <p:grpSpPr>
          <a:xfrm>
            <a:off x="-9525" y="168437"/>
            <a:ext cx="3504561" cy="463550"/>
            <a:chOff x="3448565" y="1912142"/>
            <a:chExt cx="4927433" cy="2485075"/>
          </a:xfrm>
        </p:grpSpPr>
        <p:cxnSp>
          <p:nvCxnSpPr>
            <p:cNvPr id="3145736" name="直接连接符 18"/>
            <p:cNvCxnSpPr>
              <a:cxnSpLocks/>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7" name="直接连接符 19"/>
            <p:cNvCxnSpPr>
              <a:cxnSpLocks/>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8" name="直接连接符 20"/>
            <p:cNvCxnSpPr>
              <a:cxnSpLocks/>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9" name="直接连接符 22"/>
            <p:cNvCxnSpPr>
              <a:cxnSpLocks/>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40" name="直接连接符 23"/>
            <p:cNvCxnSpPr>
              <a:cxnSpLocks/>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41" name="直接连接符 24"/>
            <p:cNvCxnSpPr>
              <a:cxnSpLocks/>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42" name="直接连接符 25"/>
            <p:cNvCxnSpPr>
              <a:cxnSpLocks/>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48589" name="文本框 28"/>
          <p:cNvSpPr txBox="1"/>
          <p:nvPr/>
        </p:nvSpPr>
        <p:spPr>
          <a:xfrm>
            <a:off x="508909" y="209917"/>
            <a:ext cx="3274111" cy="461665"/>
          </a:xfrm>
          <a:prstGeom prst="rect">
            <a:avLst/>
          </a:prstGeom>
          <a:noFill/>
          <a:ln w="9525">
            <a:noFill/>
          </a:ln>
        </p:spPr>
        <p:txBody>
          <a:bodyPr wrap="square" anchor="t">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b="1" dirty="0">
                <a:solidFill>
                  <a:srgbClr val="404040"/>
                </a:solidFill>
                <a:latin typeface="Calibri" panose="020F0502020204030204" pitchFamily="34" charset="0"/>
                <a:ea typeface="Calibri" panose="020F0502020204030204" pitchFamily="34" charset="0"/>
              </a:rPr>
              <a:t>SPOTIFY TECHNOLOGY</a:t>
            </a:r>
            <a:endParaRPr kumimoji="0" lang="zh-CN" altLang="en-US" sz="2400" b="1"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endParaRPr>
          </a:p>
        </p:txBody>
      </p:sp>
      <p:sp>
        <p:nvSpPr>
          <p:cNvPr id="1048591" name="文本框 6"/>
          <p:cNvSpPr txBox="1"/>
          <p:nvPr/>
        </p:nvSpPr>
        <p:spPr>
          <a:xfrm>
            <a:off x="4528282" y="938724"/>
            <a:ext cx="3949505" cy="523220"/>
          </a:xfrm>
          <a:prstGeom prst="rect">
            <a:avLst/>
          </a:prstGeom>
          <a:noFill/>
          <a:ln w="9525">
            <a:noFill/>
          </a:ln>
        </p:spPr>
        <p:txBody>
          <a:bodyPr wrap="square" anchor="t">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800" b="1" dirty="0">
                <a:solidFill>
                  <a:srgbClr val="404040"/>
                </a:solidFill>
                <a:latin typeface="Calibri" panose="020F0502020204030204" pitchFamily="34" charset="0"/>
                <a:ea typeface="Calibri" panose="020F0502020204030204" pitchFamily="34" charset="0"/>
              </a:rPr>
              <a:t>Segments overview</a:t>
            </a:r>
            <a:endParaRPr kumimoji="0" lang="zh-CN" altLang="en-US" sz="2800" b="1"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endParaRPr>
          </a:p>
        </p:txBody>
      </p:sp>
      <p:graphicFrame>
        <p:nvGraphicFramePr>
          <p:cNvPr id="5" name="Table 5">
            <a:extLst>
              <a:ext uri="{FF2B5EF4-FFF2-40B4-BE49-F238E27FC236}">
                <a16:creationId xmlns:a16="http://schemas.microsoft.com/office/drawing/2014/main" id="{5C30DB6E-EAAD-4DA5-AA1D-D224E717ACF4}"/>
              </a:ext>
            </a:extLst>
          </p:cNvPr>
          <p:cNvGraphicFramePr>
            <a:graphicFrameLocks noGrp="1"/>
          </p:cNvGraphicFramePr>
          <p:nvPr>
            <p:extLst>
              <p:ext uri="{D42A27DB-BD31-4B8C-83A1-F6EECF244321}">
                <p14:modId xmlns:p14="http://schemas.microsoft.com/office/powerpoint/2010/main" val="64534965"/>
              </p:ext>
            </p:extLst>
          </p:nvPr>
        </p:nvGraphicFramePr>
        <p:xfrm>
          <a:off x="6680201" y="2958620"/>
          <a:ext cx="5181600" cy="1849120"/>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2872396074"/>
                    </a:ext>
                  </a:extLst>
                </a:gridCol>
                <a:gridCol w="2590800">
                  <a:extLst>
                    <a:ext uri="{9D8B030D-6E8A-4147-A177-3AD203B41FA5}">
                      <a16:colId xmlns:a16="http://schemas.microsoft.com/office/drawing/2014/main" val="2049102913"/>
                    </a:ext>
                  </a:extLst>
                </a:gridCol>
              </a:tblGrid>
              <a:tr h="0">
                <a:tc>
                  <a:txBody>
                    <a:bodyPr/>
                    <a:lstStyle/>
                    <a:p>
                      <a:r>
                        <a:rPr lang="en-US" dirty="0"/>
                        <a:t>Segments</a:t>
                      </a:r>
                      <a:endParaRPr lang="en-KE" dirty="0"/>
                    </a:p>
                  </a:txBody>
                  <a:tcPr/>
                </a:tc>
                <a:tc>
                  <a:txBody>
                    <a:bodyPr/>
                    <a:lstStyle/>
                    <a:p>
                      <a:r>
                        <a:rPr lang="en-US" dirty="0"/>
                        <a:t> No. of </a:t>
                      </a:r>
                      <a:r>
                        <a:rPr lang="en-US" dirty="0" err="1"/>
                        <a:t>trcks</a:t>
                      </a:r>
                      <a:endParaRPr lang="en-KE" dirty="0"/>
                    </a:p>
                  </a:txBody>
                  <a:tcPr/>
                </a:tc>
                <a:extLst>
                  <a:ext uri="{0D108BD9-81ED-4DB2-BD59-A6C34878D82A}">
                    <a16:rowId xmlns:a16="http://schemas.microsoft.com/office/drawing/2014/main" val="1961967813"/>
                  </a:ext>
                </a:extLst>
              </a:tr>
              <a:tr h="370840">
                <a:tc>
                  <a:txBody>
                    <a:bodyPr/>
                    <a:lstStyle/>
                    <a:p>
                      <a:r>
                        <a:rPr lang="en-US" dirty="0"/>
                        <a:t>A</a:t>
                      </a:r>
                      <a:endParaRPr lang="en-KE" dirty="0"/>
                    </a:p>
                  </a:txBody>
                  <a:tcPr/>
                </a:tc>
                <a:tc>
                  <a:txBody>
                    <a:bodyPr/>
                    <a:lstStyle/>
                    <a:p>
                      <a:r>
                        <a:rPr lang="en-US" dirty="0"/>
                        <a:t>11,881</a:t>
                      </a:r>
                      <a:endParaRPr lang="en-KE" dirty="0"/>
                    </a:p>
                  </a:txBody>
                  <a:tcPr/>
                </a:tc>
                <a:extLst>
                  <a:ext uri="{0D108BD9-81ED-4DB2-BD59-A6C34878D82A}">
                    <a16:rowId xmlns:a16="http://schemas.microsoft.com/office/drawing/2014/main" val="645233901"/>
                  </a:ext>
                </a:extLst>
              </a:tr>
              <a:tr h="370840">
                <a:tc>
                  <a:txBody>
                    <a:bodyPr/>
                    <a:lstStyle/>
                    <a:p>
                      <a:r>
                        <a:rPr lang="en-US" dirty="0"/>
                        <a:t>B</a:t>
                      </a:r>
                      <a:endParaRPr lang="en-KE" dirty="0"/>
                    </a:p>
                  </a:txBody>
                  <a:tcPr/>
                </a:tc>
                <a:tc>
                  <a:txBody>
                    <a:bodyPr/>
                    <a:lstStyle/>
                    <a:p>
                      <a:r>
                        <a:rPr lang="en-US" dirty="0"/>
                        <a:t>13,211</a:t>
                      </a:r>
                      <a:endParaRPr lang="en-KE" dirty="0"/>
                    </a:p>
                  </a:txBody>
                  <a:tcPr/>
                </a:tc>
                <a:extLst>
                  <a:ext uri="{0D108BD9-81ED-4DB2-BD59-A6C34878D82A}">
                    <a16:rowId xmlns:a16="http://schemas.microsoft.com/office/drawing/2014/main" val="1504118258"/>
                  </a:ext>
                </a:extLst>
              </a:tr>
              <a:tr h="370840">
                <a:tc>
                  <a:txBody>
                    <a:bodyPr/>
                    <a:lstStyle/>
                    <a:p>
                      <a:r>
                        <a:rPr lang="en-US" dirty="0"/>
                        <a:t>C</a:t>
                      </a:r>
                      <a:endParaRPr lang="en-KE" dirty="0"/>
                    </a:p>
                  </a:txBody>
                  <a:tcPr/>
                </a:tc>
                <a:tc>
                  <a:txBody>
                    <a:bodyPr/>
                    <a:lstStyle/>
                    <a:p>
                      <a:r>
                        <a:rPr lang="en-US" dirty="0"/>
                        <a:t>4,879</a:t>
                      </a:r>
                      <a:endParaRPr lang="en-KE" dirty="0"/>
                    </a:p>
                  </a:txBody>
                  <a:tcPr/>
                </a:tc>
                <a:extLst>
                  <a:ext uri="{0D108BD9-81ED-4DB2-BD59-A6C34878D82A}">
                    <a16:rowId xmlns:a16="http://schemas.microsoft.com/office/drawing/2014/main" val="2084533529"/>
                  </a:ext>
                </a:extLst>
              </a:tr>
              <a:tr h="370840">
                <a:tc>
                  <a:txBody>
                    <a:bodyPr/>
                    <a:lstStyle/>
                    <a:p>
                      <a:r>
                        <a:rPr lang="en-US" dirty="0"/>
                        <a:t>D</a:t>
                      </a:r>
                      <a:endParaRPr lang="en-KE" dirty="0"/>
                    </a:p>
                  </a:txBody>
                  <a:tcPr/>
                </a:tc>
                <a:tc>
                  <a:txBody>
                    <a:bodyPr/>
                    <a:lstStyle/>
                    <a:p>
                      <a:r>
                        <a:rPr lang="en-US" dirty="0"/>
                        <a:t>2,857</a:t>
                      </a:r>
                      <a:endParaRPr lang="en-KE" dirty="0"/>
                    </a:p>
                  </a:txBody>
                  <a:tcPr/>
                </a:tc>
                <a:extLst>
                  <a:ext uri="{0D108BD9-81ED-4DB2-BD59-A6C34878D82A}">
                    <a16:rowId xmlns:a16="http://schemas.microsoft.com/office/drawing/2014/main" val="2122312701"/>
                  </a:ext>
                </a:extLst>
              </a:tr>
            </a:tbl>
          </a:graphicData>
        </a:graphic>
      </p:graphicFrame>
      <p:cxnSp>
        <p:nvCxnSpPr>
          <p:cNvPr id="7" name="Straight Connector 6">
            <a:extLst>
              <a:ext uri="{FF2B5EF4-FFF2-40B4-BE49-F238E27FC236}">
                <a16:creationId xmlns:a16="http://schemas.microsoft.com/office/drawing/2014/main" id="{28F62C3B-A6CD-4813-ADCE-CFACD93621BA}"/>
              </a:ext>
            </a:extLst>
          </p:cNvPr>
          <p:cNvCxnSpPr>
            <a:cxnSpLocks/>
          </p:cNvCxnSpPr>
          <p:nvPr/>
        </p:nvCxnSpPr>
        <p:spPr>
          <a:xfrm>
            <a:off x="6388100" y="1708872"/>
            <a:ext cx="0" cy="5022128"/>
          </a:xfrm>
          <a:prstGeom prst="line">
            <a:avLst/>
          </a:prstGeom>
        </p:spPr>
        <p:style>
          <a:lnRef idx="3">
            <a:schemeClr val="accent5"/>
          </a:lnRef>
          <a:fillRef idx="0">
            <a:schemeClr val="accent5"/>
          </a:fillRef>
          <a:effectRef idx="2">
            <a:schemeClr val="accent5"/>
          </a:effectRef>
          <a:fontRef idx="minor">
            <a:schemeClr val="tx1"/>
          </a:fontRef>
        </p:style>
      </p:cxnSp>
      <p:pic>
        <p:nvPicPr>
          <p:cNvPr id="4" name="Picture 3">
            <a:extLst>
              <a:ext uri="{FF2B5EF4-FFF2-40B4-BE49-F238E27FC236}">
                <a16:creationId xmlns:a16="http://schemas.microsoft.com/office/drawing/2014/main" id="{B630CFC6-D1C6-42A9-8529-62AA8F3964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463" y="1935574"/>
            <a:ext cx="5487650" cy="3658433"/>
          </a:xfrm>
          <a:prstGeom prst="rect">
            <a:avLst/>
          </a:prstGeom>
        </p:spPr>
      </p:pic>
    </p:spTree>
    <p:extLst>
      <p:ext uri="{BB962C8B-B14F-4D97-AF65-F5344CB8AC3E}">
        <p14:creationId xmlns:p14="http://schemas.microsoft.com/office/powerpoint/2010/main" val="7198137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3" name="图片 3"/>
          <p:cNvPicPr>
            <a:picLocks noChangeAspect="1"/>
          </p:cNvPicPr>
          <p:nvPr/>
        </p:nvPicPr>
        <p:blipFill>
          <a:blip r:embed="rId2"/>
          <a:srcRect l="5727" r="16841" b="26530"/>
          <a:stretch>
            <a:fillRect/>
          </a:stretch>
        </p:blipFill>
        <p:spPr>
          <a:xfrm>
            <a:off x="-26444" y="-30699"/>
            <a:ext cx="12192000" cy="6858000"/>
          </a:xfrm>
          <a:prstGeom prst="rect">
            <a:avLst/>
          </a:prstGeom>
          <a:noFill/>
          <a:ln w="9525">
            <a:noFill/>
          </a:ln>
        </p:spPr>
      </p:pic>
      <p:grpSp>
        <p:nvGrpSpPr>
          <p:cNvPr id="31" name="组合 1"/>
          <p:cNvGrpSpPr/>
          <p:nvPr/>
        </p:nvGrpSpPr>
        <p:grpSpPr>
          <a:xfrm>
            <a:off x="-9525" y="168437"/>
            <a:ext cx="3504561" cy="463550"/>
            <a:chOff x="3448565" y="1912142"/>
            <a:chExt cx="4927433" cy="2485075"/>
          </a:xfrm>
        </p:grpSpPr>
        <p:cxnSp>
          <p:nvCxnSpPr>
            <p:cNvPr id="3145736" name="直接连接符 18"/>
            <p:cNvCxnSpPr>
              <a:cxnSpLocks/>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7" name="直接连接符 19"/>
            <p:cNvCxnSpPr>
              <a:cxnSpLocks/>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8" name="直接连接符 20"/>
            <p:cNvCxnSpPr>
              <a:cxnSpLocks/>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9" name="直接连接符 22"/>
            <p:cNvCxnSpPr>
              <a:cxnSpLocks/>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40" name="直接连接符 23"/>
            <p:cNvCxnSpPr>
              <a:cxnSpLocks/>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41" name="直接连接符 24"/>
            <p:cNvCxnSpPr>
              <a:cxnSpLocks/>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42" name="直接连接符 25"/>
            <p:cNvCxnSpPr>
              <a:cxnSpLocks/>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48589" name="文本框 28"/>
          <p:cNvSpPr txBox="1"/>
          <p:nvPr/>
        </p:nvSpPr>
        <p:spPr>
          <a:xfrm>
            <a:off x="508909" y="209917"/>
            <a:ext cx="3274111" cy="461665"/>
          </a:xfrm>
          <a:prstGeom prst="rect">
            <a:avLst/>
          </a:prstGeom>
          <a:noFill/>
          <a:ln w="9525">
            <a:noFill/>
          </a:ln>
        </p:spPr>
        <p:txBody>
          <a:bodyPr wrap="square" anchor="t">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b="1" dirty="0">
                <a:solidFill>
                  <a:srgbClr val="404040"/>
                </a:solidFill>
                <a:latin typeface="Calibri" panose="020F0502020204030204" pitchFamily="34" charset="0"/>
                <a:ea typeface="Calibri" panose="020F0502020204030204" pitchFamily="34" charset="0"/>
              </a:rPr>
              <a:t>SPOTIFY TECHNOLOGY</a:t>
            </a:r>
            <a:endParaRPr kumimoji="0" lang="zh-CN" altLang="en-US" sz="2400" b="1"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endParaRPr>
          </a:p>
        </p:txBody>
      </p:sp>
      <p:sp>
        <p:nvSpPr>
          <p:cNvPr id="1048591" name="文本框 6"/>
          <p:cNvSpPr txBox="1"/>
          <p:nvPr/>
        </p:nvSpPr>
        <p:spPr>
          <a:xfrm>
            <a:off x="4441756" y="552491"/>
            <a:ext cx="3949505" cy="523220"/>
          </a:xfrm>
          <a:prstGeom prst="rect">
            <a:avLst/>
          </a:prstGeom>
          <a:noFill/>
          <a:ln w="9525">
            <a:noFill/>
          </a:ln>
        </p:spPr>
        <p:txBody>
          <a:bodyPr wrap="square" anchor="t">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800" b="1" dirty="0">
                <a:solidFill>
                  <a:srgbClr val="404040"/>
                </a:solidFill>
                <a:latin typeface="Calibri" panose="020F0502020204030204" pitchFamily="34" charset="0"/>
                <a:ea typeface="Calibri" panose="020F0502020204030204" pitchFamily="34" charset="0"/>
              </a:rPr>
              <a:t>Segments overview</a:t>
            </a:r>
            <a:endParaRPr kumimoji="0" lang="zh-CN" altLang="en-US" sz="2800" b="1"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endParaRPr>
          </a:p>
        </p:txBody>
      </p:sp>
      <p:pic>
        <p:nvPicPr>
          <p:cNvPr id="4" name="Picture 3">
            <a:extLst>
              <a:ext uri="{FF2B5EF4-FFF2-40B4-BE49-F238E27FC236}">
                <a16:creationId xmlns:a16="http://schemas.microsoft.com/office/drawing/2014/main" id="{C6FF39D3-826B-46A0-BEAF-9AD003F3A0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949" y="881499"/>
            <a:ext cx="3839807" cy="2559871"/>
          </a:xfrm>
          <a:prstGeom prst="rect">
            <a:avLst/>
          </a:prstGeom>
        </p:spPr>
      </p:pic>
      <p:sp>
        <p:nvSpPr>
          <p:cNvPr id="6" name="TextBox 5">
            <a:extLst>
              <a:ext uri="{FF2B5EF4-FFF2-40B4-BE49-F238E27FC236}">
                <a16:creationId xmlns:a16="http://schemas.microsoft.com/office/drawing/2014/main" id="{DCA90D15-7EFB-48AE-BBA2-6C96A7239F2E}"/>
              </a:ext>
            </a:extLst>
          </p:cNvPr>
          <p:cNvSpPr txBox="1"/>
          <p:nvPr/>
        </p:nvSpPr>
        <p:spPr>
          <a:xfrm>
            <a:off x="1414090" y="921093"/>
            <a:ext cx="1690576" cy="369332"/>
          </a:xfrm>
          <a:prstGeom prst="rect">
            <a:avLst/>
          </a:prstGeom>
          <a:noFill/>
        </p:spPr>
        <p:txBody>
          <a:bodyPr wrap="square" rtlCol="0">
            <a:spAutoFit/>
          </a:bodyPr>
          <a:lstStyle/>
          <a:p>
            <a:r>
              <a:rPr lang="en-US" dirty="0"/>
              <a:t>Segment A</a:t>
            </a:r>
            <a:endParaRPr lang="en-KE" dirty="0"/>
          </a:p>
        </p:txBody>
      </p:sp>
      <p:pic>
        <p:nvPicPr>
          <p:cNvPr id="9" name="Picture 8">
            <a:extLst>
              <a:ext uri="{FF2B5EF4-FFF2-40B4-BE49-F238E27FC236}">
                <a16:creationId xmlns:a16="http://schemas.microsoft.com/office/drawing/2014/main" id="{A3338A18-49E5-421C-8FE9-6A478084AC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9185" y="1075711"/>
            <a:ext cx="5487650" cy="2559872"/>
          </a:xfrm>
          <a:prstGeom prst="rect">
            <a:avLst/>
          </a:prstGeom>
        </p:spPr>
      </p:pic>
      <p:sp>
        <p:nvSpPr>
          <p:cNvPr id="10" name="TextBox 9">
            <a:extLst>
              <a:ext uri="{FF2B5EF4-FFF2-40B4-BE49-F238E27FC236}">
                <a16:creationId xmlns:a16="http://schemas.microsoft.com/office/drawing/2014/main" id="{CEB0D575-7E08-4325-B9EA-DA94044071C7}"/>
              </a:ext>
            </a:extLst>
          </p:cNvPr>
          <p:cNvSpPr txBox="1"/>
          <p:nvPr/>
        </p:nvSpPr>
        <p:spPr>
          <a:xfrm>
            <a:off x="7425030" y="949782"/>
            <a:ext cx="1690576" cy="369332"/>
          </a:xfrm>
          <a:prstGeom prst="rect">
            <a:avLst/>
          </a:prstGeom>
          <a:noFill/>
        </p:spPr>
        <p:txBody>
          <a:bodyPr wrap="square" rtlCol="0">
            <a:spAutoFit/>
          </a:bodyPr>
          <a:lstStyle/>
          <a:p>
            <a:r>
              <a:rPr lang="en-US" dirty="0"/>
              <a:t>Segment B</a:t>
            </a:r>
            <a:endParaRPr lang="en-KE" dirty="0"/>
          </a:p>
        </p:txBody>
      </p:sp>
      <p:pic>
        <p:nvPicPr>
          <p:cNvPr id="12" name="Picture 11">
            <a:extLst>
              <a:ext uri="{FF2B5EF4-FFF2-40B4-BE49-F238E27FC236}">
                <a16:creationId xmlns:a16="http://schemas.microsoft.com/office/drawing/2014/main" id="{3ACC0E44-0BE3-4D68-A6C2-7B3B31C82F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779" y="4120062"/>
            <a:ext cx="3839807" cy="2737938"/>
          </a:xfrm>
          <a:prstGeom prst="rect">
            <a:avLst/>
          </a:prstGeom>
        </p:spPr>
      </p:pic>
      <p:sp>
        <p:nvSpPr>
          <p:cNvPr id="14" name="TextBox 13">
            <a:extLst>
              <a:ext uri="{FF2B5EF4-FFF2-40B4-BE49-F238E27FC236}">
                <a16:creationId xmlns:a16="http://schemas.microsoft.com/office/drawing/2014/main" id="{DDAD0CF3-6F0C-4DCB-92B7-0770CEAE1B26}"/>
              </a:ext>
            </a:extLst>
          </p:cNvPr>
          <p:cNvSpPr txBox="1"/>
          <p:nvPr/>
        </p:nvSpPr>
        <p:spPr>
          <a:xfrm>
            <a:off x="1485210" y="4133716"/>
            <a:ext cx="1690576" cy="369332"/>
          </a:xfrm>
          <a:prstGeom prst="rect">
            <a:avLst/>
          </a:prstGeom>
          <a:noFill/>
        </p:spPr>
        <p:txBody>
          <a:bodyPr wrap="square" rtlCol="0">
            <a:spAutoFit/>
          </a:bodyPr>
          <a:lstStyle/>
          <a:p>
            <a:r>
              <a:rPr lang="en-US" dirty="0"/>
              <a:t>Segment C</a:t>
            </a:r>
            <a:endParaRPr lang="en-KE" dirty="0"/>
          </a:p>
        </p:txBody>
      </p:sp>
      <p:pic>
        <p:nvPicPr>
          <p:cNvPr id="16" name="Picture 15">
            <a:extLst>
              <a:ext uri="{FF2B5EF4-FFF2-40B4-BE49-F238E27FC236}">
                <a16:creationId xmlns:a16="http://schemas.microsoft.com/office/drawing/2014/main" id="{7EFB9045-4599-4357-AA25-CB46C0EE73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5480" y="4053789"/>
            <a:ext cx="4081355" cy="2720903"/>
          </a:xfrm>
          <a:prstGeom prst="rect">
            <a:avLst/>
          </a:prstGeom>
        </p:spPr>
      </p:pic>
      <p:sp>
        <p:nvSpPr>
          <p:cNvPr id="13" name="TextBox 12">
            <a:extLst>
              <a:ext uri="{FF2B5EF4-FFF2-40B4-BE49-F238E27FC236}">
                <a16:creationId xmlns:a16="http://schemas.microsoft.com/office/drawing/2014/main" id="{A831096F-200B-473F-8F35-CDA55F0CD939}"/>
              </a:ext>
            </a:extLst>
          </p:cNvPr>
          <p:cNvSpPr txBox="1"/>
          <p:nvPr/>
        </p:nvSpPr>
        <p:spPr>
          <a:xfrm>
            <a:off x="8815973" y="4033442"/>
            <a:ext cx="1690576" cy="369332"/>
          </a:xfrm>
          <a:prstGeom prst="rect">
            <a:avLst/>
          </a:prstGeom>
          <a:noFill/>
        </p:spPr>
        <p:txBody>
          <a:bodyPr wrap="square" rtlCol="0">
            <a:spAutoFit/>
          </a:bodyPr>
          <a:lstStyle/>
          <a:p>
            <a:r>
              <a:rPr lang="en-US" dirty="0"/>
              <a:t>Segment D</a:t>
            </a:r>
            <a:endParaRPr lang="en-KE" dirty="0"/>
          </a:p>
        </p:txBody>
      </p:sp>
      <p:sp>
        <p:nvSpPr>
          <p:cNvPr id="17" name="Rectangle 16">
            <a:extLst>
              <a:ext uri="{FF2B5EF4-FFF2-40B4-BE49-F238E27FC236}">
                <a16:creationId xmlns:a16="http://schemas.microsoft.com/office/drawing/2014/main" id="{010A705D-C532-4FE2-9B74-1BF1479E2FF0}"/>
              </a:ext>
            </a:extLst>
          </p:cNvPr>
          <p:cNvSpPr/>
          <p:nvPr/>
        </p:nvSpPr>
        <p:spPr>
          <a:xfrm>
            <a:off x="3963993" y="2936240"/>
            <a:ext cx="1860429" cy="1001694"/>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a:p>
        </p:txBody>
      </p:sp>
      <p:cxnSp>
        <p:nvCxnSpPr>
          <p:cNvPr id="19" name="Straight Arrow Connector 18">
            <a:extLst>
              <a:ext uri="{FF2B5EF4-FFF2-40B4-BE49-F238E27FC236}">
                <a16:creationId xmlns:a16="http://schemas.microsoft.com/office/drawing/2014/main" id="{23ED4244-071B-428F-8B3E-92FA13B09D13}"/>
              </a:ext>
            </a:extLst>
          </p:cNvPr>
          <p:cNvCxnSpPr/>
          <p:nvPr/>
        </p:nvCxnSpPr>
        <p:spPr>
          <a:xfrm>
            <a:off x="1016000" y="2915920"/>
            <a:ext cx="2966720" cy="71966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419E7439-5D6A-4A6A-8589-85F8C4E8A626}"/>
              </a:ext>
            </a:extLst>
          </p:cNvPr>
          <p:cNvSpPr txBox="1"/>
          <p:nvPr/>
        </p:nvSpPr>
        <p:spPr>
          <a:xfrm>
            <a:off x="3982720" y="3048000"/>
            <a:ext cx="1747520" cy="923330"/>
          </a:xfrm>
          <a:prstGeom prst="rect">
            <a:avLst/>
          </a:prstGeom>
          <a:noFill/>
        </p:spPr>
        <p:txBody>
          <a:bodyPr wrap="square" rtlCol="0">
            <a:spAutoFit/>
          </a:bodyPr>
          <a:lstStyle/>
          <a:p>
            <a:r>
              <a:rPr lang="en-US" dirty="0"/>
              <a:t>Senses</a:t>
            </a:r>
          </a:p>
          <a:p>
            <a:r>
              <a:rPr lang="en-US" dirty="0"/>
              <a:t>William Black</a:t>
            </a:r>
          </a:p>
          <a:p>
            <a:r>
              <a:rPr lang="en-US" dirty="0"/>
              <a:t>Remix</a:t>
            </a:r>
            <a:endParaRPr lang="en-KE" dirty="0"/>
          </a:p>
        </p:txBody>
      </p:sp>
      <p:sp>
        <p:nvSpPr>
          <p:cNvPr id="22" name="Rectangle 21">
            <a:extLst>
              <a:ext uri="{FF2B5EF4-FFF2-40B4-BE49-F238E27FC236}">
                <a16:creationId xmlns:a16="http://schemas.microsoft.com/office/drawing/2014/main" id="{39F2855F-EAC2-4309-8A9C-3B735DD3B5F2}"/>
              </a:ext>
            </a:extLst>
          </p:cNvPr>
          <p:cNvSpPr/>
          <p:nvPr/>
        </p:nvSpPr>
        <p:spPr>
          <a:xfrm>
            <a:off x="4209127" y="1189640"/>
            <a:ext cx="1860429" cy="1001694"/>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a:p>
        </p:txBody>
      </p:sp>
      <p:cxnSp>
        <p:nvCxnSpPr>
          <p:cNvPr id="24" name="Straight Arrow Connector 23">
            <a:extLst>
              <a:ext uri="{FF2B5EF4-FFF2-40B4-BE49-F238E27FC236}">
                <a16:creationId xmlns:a16="http://schemas.microsoft.com/office/drawing/2014/main" id="{D9883738-BF99-4CAB-9E50-F649B59B3C67}"/>
              </a:ext>
            </a:extLst>
          </p:cNvPr>
          <p:cNvCxnSpPr/>
          <p:nvPr/>
        </p:nvCxnSpPr>
        <p:spPr>
          <a:xfrm flipH="1" flipV="1">
            <a:off x="6087940" y="1505128"/>
            <a:ext cx="729420" cy="52976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6" name="Rectangle 25">
            <a:extLst>
              <a:ext uri="{FF2B5EF4-FFF2-40B4-BE49-F238E27FC236}">
                <a16:creationId xmlns:a16="http://schemas.microsoft.com/office/drawing/2014/main" id="{2E4123F2-5275-449A-A5E0-EADEE7739AA2}"/>
              </a:ext>
            </a:extLst>
          </p:cNvPr>
          <p:cNvSpPr/>
          <p:nvPr/>
        </p:nvSpPr>
        <p:spPr>
          <a:xfrm>
            <a:off x="4896966" y="4362877"/>
            <a:ext cx="1860429" cy="1001694"/>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a:p>
        </p:txBody>
      </p:sp>
      <p:sp>
        <p:nvSpPr>
          <p:cNvPr id="28" name="TextBox 27">
            <a:extLst>
              <a:ext uri="{FF2B5EF4-FFF2-40B4-BE49-F238E27FC236}">
                <a16:creationId xmlns:a16="http://schemas.microsoft.com/office/drawing/2014/main" id="{36BA4552-9454-4958-B3A0-77CD02C68122}"/>
              </a:ext>
            </a:extLst>
          </p:cNvPr>
          <p:cNvSpPr txBox="1"/>
          <p:nvPr/>
        </p:nvSpPr>
        <p:spPr>
          <a:xfrm>
            <a:off x="4209127" y="1319114"/>
            <a:ext cx="1878813" cy="369332"/>
          </a:xfrm>
          <a:prstGeom prst="rect">
            <a:avLst/>
          </a:prstGeom>
          <a:noFill/>
        </p:spPr>
        <p:txBody>
          <a:bodyPr wrap="square" rtlCol="0">
            <a:spAutoFit/>
          </a:bodyPr>
          <a:lstStyle/>
          <a:p>
            <a:r>
              <a:rPr lang="en-US" dirty="0"/>
              <a:t>Party Your Body</a:t>
            </a:r>
            <a:endParaRPr lang="en-KE" dirty="0"/>
          </a:p>
        </p:txBody>
      </p:sp>
      <p:cxnSp>
        <p:nvCxnSpPr>
          <p:cNvPr id="30" name="Straight Arrow Connector 29">
            <a:extLst>
              <a:ext uri="{FF2B5EF4-FFF2-40B4-BE49-F238E27FC236}">
                <a16:creationId xmlns:a16="http://schemas.microsoft.com/office/drawing/2014/main" id="{388A63DF-C03E-48B6-87F4-8D1E855D5A70}"/>
              </a:ext>
            </a:extLst>
          </p:cNvPr>
          <p:cNvCxnSpPr>
            <a:endCxn id="26" idx="1"/>
          </p:cNvCxnSpPr>
          <p:nvPr/>
        </p:nvCxnSpPr>
        <p:spPr>
          <a:xfrm>
            <a:off x="915805" y="4633270"/>
            <a:ext cx="3981161" cy="23045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2" name="TextBox 31">
            <a:extLst>
              <a:ext uri="{FF2B5EF4-FFF2-40B4-BE49-F238E27FC236}">
                <a16:creationId xmlns:a16="http://schemas.microsoft.com/office/drawing/2014/main" id="{FDC4295A-76ED-4987-B64D-3FF7225DF98A}"/>
              </a:ext>
            </a:extLst>
          </p:cNvPr>
          <p:cNvSpPr txBox="1"/>
          <p:nvPr/>
        </p:nvSpPr>
        <p:spPr>
          <a:xfrm>
            <a:off x="4997161" y="4705201"/>
            <a:ext cx="1820199" cy="646331"/>
          </a:xfrm>
          <a:prstGeom prst="rect">
            <a:avLst/>
          </a:prstGeom>
          <a:noFill/>
        </p:spPr>
        <p:txBody>
          <a:bodyPr wrap="square" rtlCol="0">
            <a:spAutoFit/>
          </a:bodyPr>
          <a:lstStyle/>
          <a:p>
            <a:r>
              <a:rPr lang="en-US" dirty="0"/>
              <a:t>Should Have Known Better</a:t>
            </a:r>
            <a:endParaRPr lang="en-KE" dirty="0"/>
          </a:p>
        </p:txBody>
      </p:sp>
      <p:sp>
        <p:nvSpPr>
          <p:cNvPr id="33" name="Rectangle 32">
            <a:extLst>
              <a:ext uri="{FF2B5EF4-FFF2-40B4-BE49-F238E27FC236}">
                <a16:creationId xmlns:a16="http://schemas.microsoft.com/office/drawing/2014/main" id="{EA09C70B-966F-433F-8AE9-0AB8B864198F}"/>
              </a:ext>
            </a:extLst>
          </p:cNvPr>
          <p:cNvSpPr/>
          <p:nvPr/>
        </p:nvSpPr>
        <p:spPr>
          <a:xfrm>
            <a:off x="4997161" y="5789514"/>
            <a:ext cx="1860429" cy="754079"/>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a:p>
        </p:txBody>
      </p:sp>
      <p:cxnSp>
        <p:nvCxnSpPr>
          <p:cNvPr id="36" name="Straight Arrow Connector 35">
            <a:extLst>
              <a:ext uri="{FF2B5EF4-FFF2-40B4-BE49-F238E27FC236}">
                <a16:creationId xmlns:a16="http://schemas.microsoft.com/office/drawing/2014/main" id="{1838DDF8-C4BA-4FE0-8E49-BC6A50647AAA}"/>
              </a:ext>
            </a:extLst>
          </p:cNvPr>
          <p:cNvCxnSpPr/>
          <p:nvPr/>
        </p:nvCxnSpPr>
        <p:spPr>
          <a:xfrm flipH="1">
            <a:off x="6817360" y="5992675"/>
            <a:ext cx="1215056"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7" name="TextBox 36">
            <a:extLst>
              <a:ext uri="{FF2B5EF4-FFF2-40B4-BE49-F238E27FC236}">
                <a16:creationId xmlns:a16="http://schemas.microsoft.com/office/drawing/2014/main" id="{5D2728CC-1F68-4B3A-A176-3D8B5E4BED1B}"/>
              </a:ext>
            </a:extLst>
          </p:cNvPr>
          <p:cNvSpPr txBox="1"/>
          <p:nvPr/>
        </p:nvSpPr>
        <p:spPr>
          <a:xfrm>
            <a:off x="5543420" y="5982218"/>
            <a:ext cx="1618054" cy="368669"/>
          </a:xfrm>
          <a:prstGeom prst="rect">
            <a:avLst/>
          </a:prstGeom>
          <a:noFill/>
        </p:spPr>
        <p:txBody>
          <a:bodyPr wrap="square" rtlCol="0">
            <a:spAutoFit/>
          </a:bodyPr>
          <a:lstStyle/>
          <a:p>
            <a:r>
              <a:rPr lang="en-US" dirty="0"/>
              <a:t>My Beat</a:t>
            </a:r>
            <a:endParaRPr lang="en-KE" dirty="0"/>
          </a:p>
        </p:txBody>
      </p:sp>
    </p:spTree>
    <p:extLst>
      <p:ext uri="{BB962C8B-B14F-4D97-AF65-F5344CB8AC3E}">
        <p14:creationId xmlns:p14="http://schemas.microsoft.com/office/powerpoint/2010/main" val="1165797477"/>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90" name="图片 3"/>
          <p:cNvPicPr>
            <a:picLocks noChangeAspect="1"/>
          </p:cNvPicPr>
          <p:nvPr/>
        </p:nvPicPr>
        <p:blipFill>
          <a:blip r:embed="rId2"/>
          <a:srcRect l="5727" r="16841" b="26530"/>
          <a:stretch>
            <a:fillRect/>
          </a:stretch>
        </p:blipFill>
        <p:spPr>
          <a:xfrm>
            <a:off x="0" y="0"/>
            <a:ext cx="12192000" cy="6858000"/>
          </a:xfrm>
          <a:prstGeom prst="rect">
            <a:avLst/>
          </a:prstGeom>
          <a:noFill/>
          <a:ln w="9525">
            <a:noFill/>
          </a:ln>
        </p:spPr>
      </p:pic>
      <p:grpSp>
        <p:nvGrpSpPr>
          <p:cNvPr id="74" name="组合 4"/>
          <p:cNvGrpSpPr/>
          <p:nvPr/>
        </p:nvGrpSpPr>
        <p:grpSpPr>
          <a:xfrm>
            <a:off x="2616200" y="2412999"/>
            <a:ext cx="7848600" cy="1397001"/>
            <a:chOff x="3457574" y="1980069"/>
            <a:chExt cx="5143501" cy="2116786"/>
          </a:xfrm>
        </p:grpSpPr>
        <p:grpSp>
          <p:nvGrpSpPr>
            <p:cNvPr id="75" name="组合 5"/>
            <p:cNvGrpSpPr/>
            <p:nvPr/>
          </p:nvGrpSpPr>
          <p:grpSpPr>
            <a:xfrm>
              <a:off x="3590925" y="1980069"/>
              <a:ext cx="5010150" cy="679906"/>
              <a:chOff x="4324350" y="2295525"/>
              <a:chExt cx="3733800" cy="679906"/>
            </a:xfrm>
          </p:grpSpPr>
          <p:cxnSp>
            <p:nvCxnSpPr>
              <p:cNvPr id="3145853" name="直接连接符 14"/>
              <p:cNvCxnSpPr>
                <a:cxnSpLocks/>
              </p:cNvCxnSpPr>
              <p:nvPr/>
            </p:nvCxnSpPr>
            <p:spPr>
              <a:xfrm>
                <a:off x="4325257"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854" name="直接连接符 15"/>
              <p:cNvCxnSpPr>
                <a:cxnSpLocks/>
              </p:cNvCxnSpPr>
              <p:nvPr/>
            </p:nvCxnSpPr>
            <p:spPr>
              <a:xfrm>
                <a:off x="4324350" y="2295525"/>
                <a:ext cx="36004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855" name="直接连接符 16"/>
              <p:cNvCxnSpPr>
                <a:cxnSpLocks/>
              </p:cNvCxnSpPr>
              <p:nvPr/>
            </p:nvCxnSpPr>
            <p:spPr>
              <a:xfrm>
                <a:off x="7916182"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856" name="直接连接符 17"/>
              <p:cNvCxnSpPr>
                <a:cxnSpLocks/>
              </p:cNvCxnSpPr>
              <p:nvPr/>
            </p:nvCxnSpPr>
            <p:spPr>
              <a:xfrm flipV="1">
                <a:off x="7915275" y="2886075"/>
                <a:ext cx="142875" cy="8935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76" name="组合 6"/>
            <p:cNvGrpSpPr/>
            <p:nvPr/>
          </p:nvGrpSpPr>
          <p:grpSpPr>
            <a:xfrm flipH="1" flipV="1">
              <a:off x="3457574" y="3370824"/>
              <a:ext cx="4951785" cy="726031"/>
              <a:chOff x="4324350" y="2295525"/>
              <a:chExt cx="3733800" cy="679906"/>
            </a:xfrm>
          </p:grpSpPr>
          <p:cxnSp>
            <p:nvCxnSpPr>
              <p:cNvPr id="3145857" name="直接连接符 10"/>
              <p:cNvCxnSpPr>
                <a:cxnSpLocks/>
              </p:cNvCxnSpPr>
              <p:nvPr/>
            </p:nvCxnSpPr>
            <p:spPr>
              <a:xfrm>
                <a:off x="4325257"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858" name="直接连接符 11"/>
              <p:cNvCxnSpPr>
                <a:cxnSpLocks/>
              </p:cNvCxnSpPr>
              <p:nvPr/>
            </p:nvCxnSpPr>
            <p:spPr>
              <a:xfrm>
                <a:off x="4324350" y="2295525"/>
                <a:ext cx="36004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859" name="直接连接符 12"/>
              <p:cNvCxnSpPr>
                <a:cxnSpLocks/>
              </p:cNvCxnSpPr>
              <p:nvPr/>
            </p:nvCxnSpPr>
            <p:spPr>
              <a:xfrm>
                <a:off x="7916182"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860" name="直接连接符 13"/>
              <p:cNvCxnSpPr>
                <a:cxnSpLocks/>
              </p:cNvCxnSpPr>
              <p:nvPr/>
            </p:nvCxnSpPr>
            <p:spPr>
              <a:xfrm flipV="1">
                <a:off x="7915275" y="2886075"/>
                <a:ext cx="142875" cy="8935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sp>
        <p:nvSpPr>
          <p:cNvPr id="1048904" name="文本框 36"/>
          <p:cNvSpPr txBox="1"/>
          <p:nvPr/>
        </p:nvSpPr>
        <p:spPr>
          <a:xfrm>
            <a:off x="3005137" y="2745880"/>
            <a:ext cx="7561258" cy="707886"/>
          </a:xfrm>
          <a:prstGeom prst="rect">
            <a:avLst/>
          </a:prstGeom>
          <a:noFill/>
          <a:ln w="9525">
            <a:noFill/>
          </a:ln>
        </p:spPr>
        <p:txBody>
          <a:bodyPr wrap="square" anchor="t">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4000" b="1"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rPr>
              <a:t>Summary and recommendations</a:t>
            </a:r>
          </a:p>
        </p:txBody>
      </p:sp>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3" name="图片 3"/>
          <p:cNvPicPr>
            <a:picLocks noChangeAspect="1"/>
          </p:cNvPicPr>
          <p:nvPr/>
        </p:nvPicPr>
        <p:blipFill>
          <a:blip r:embed="rId2"/>
          <a:srcRect l="5727" r="16841" b="26530"/>
          <a:stretch>
            <a:fillRect/>
          </a:stretch>
        </p:blipFill>
        <p:spPr>
          <a:xfrm>
            <a:off x="-9525" y="0"/>
            <a:ext cx="12192000" cy="6858000"/>
          </a:xfrm>
          <a:prstGeom prst="rect">
            <a:avLst/>
          </a:prstGeom>
          <a:noFill/>
          <a:ln w="9525">
            <a:noFill/>
          </a:ln>
        </p:spPr>
      </p:pic>
      <p:grpSp>
        <p:nvGrpSpPr>
          <p:cNvPr id="31" name="组合 1"/>
          <p:cNvGrpSpPr/>
          <p:nvPr/>
        </p:nvGrpSpPr>
        <p:grpSpPr>
          <a:xfrm>
            <a:off x="-9525" y="168437"/>
            <a:ext cx="3504561" cy="463550"/>
            <a:chOff x="3448565" y="1912142"/>
            <a:chExt cx="4927433" cy="2485075"/>
          </a:xfrm>
        </p:grpSpPr>
        <p:cxnSp>
          <p:nvCxnSpPr>
            <p:cNvPr id="3145736" name="直接连接符 18"/>
            <p:cNvCxnSpPr>
              <a:cxnSpLocks/>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7" name="直接连接符 19"/>
            <p:cNvCxnSpPr>
              <a:cxnSpLocks/>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8" name="直接连接符 20"/>
            <p:cNvCxnSpPr>
              <a:cxnSpLocks/>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9" name="直接连接符 22"/>
            <p:cNvCxnSpPr>
              <a:cxnSpLocks/>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40" name="直接连接符 23"/>
            <p:cNvCxnSpPr>
              <a:cxnSpLocks/>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41" name="直接连接符 24"/>
            <p:cNvCxnSpPr>
              <a:cxnSpLocks/>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42" name="直接连接符 25"/>
            <p:cNvCxnSpPr>
              <a:cxnSpLocks/>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48589" name="文本框 28"/>
          <p:cNvSpPr txBox="1"/>
          <p:nvPr/>
        </p:nvSpPr>
        <p:spPr>
          <a:xfrm>
            <a:off x="508909" y="209917"/>
            <a:ext cx="3235979" cy="461665"/>
          </a:xfrm>
          <a:prstGeom prst="rect">
            <a:avLst/>
          </a:prstGeom>
          <a:noFill/>
          <a:ln w="9525">
            <a:noFill/>
          </a:ln>
        </p:spPr>
        <p:txBody>
          <a:bodyPr wrap="square" anchor="t">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b="1" dirty="0">
                <a:solidFill>
                  <a:srgbClr val="404040"/>
                </a:solidFill>
                <a:latin typeface="Calibri" panose="020F0502020204030204" pitchFamily="34" charset="0"/>
                <a:ea typeface="Calibri" panose="020F0502020204030204" pitchFamily="34" charset="0"/>
              </a:rPr>
              <a:t>SPOTIFY TECHNOLOGY</a:t>
            </a:r>
            <a:endParaRPr kumimoji="0" lang="zh-CN" altLang="en-US" sz="2400" b="1"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endParaRPr>
          </a:p>
        </p:txBody>
      </p:sp>
      <p:sp>
        <p:nvSpPr>
          <p:cNvPr id="1048591" name="文本框 6"/>
          <p:cNvSpPr txBox="1"/>
          <p:nvPr/>
        </p:nvSpPr>
        <p:spPr>
          <a:xfrm>
            <a:off x="3994882" y="1091124"/>
            <a:ext cx="3949505" cy="523220"/>
          </a:xfrm>
          <a:prstGeom prst="rect">
            <a:avLst/>
          </a:prstGeom>
          <a:noFill/>
          <a:ln w="9525">
            <a:noFill/>
          </a:ln>
        </p:spPr>
        <p:txBody>
          <a:bodyPr wrap="square" anchor="t">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800" b="1" dirty="0">
                <a:solidFill>
                  <a:srgbClr val="404040"/>
                </a:solidFill>
                <a:latin typeface="Calibri" panose="020F0502020204030204" pitchFamily="34" charset="0"/>
                <a:ea typeface="Calibri" panose="020F0502020204030204" pitchFamily="34" charset="0"/>
              </a:rPr>
              <a:t>Summary of Findings</a:t>
            </a:r>
            <a:endParaRPr kumimoji="0" lang="zh-CN" altLang="en-US" sz="2800" b="1"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endParaRPr>
          </a:p>
        </p:txBody>
      </p:sp>
      <p:sp>
        <p:nvSpPr>
          <p:cNvPr id="2" name="TextBox 1">
            <a:extLst>
              <a:ext uri="{FF2B5EF4-FFF2-40B4-BE49-F238E27FC236}">
                <a16:creationId xmlns:a16="http://schemas.microsoft.com/office/drawing/2014/main" id="{7191CFD0-75B5-4D40-9097-A8719E39BA3A}"/>
              </a:ext>
            </a:extLst>
          </p:cNvPr>
          <p:cNvSpPr txBox="1"/>
          <p:nvPr/>
        </p:nvSpPr>
        <p:spPr>
          <a:xfrm>
            <a:off x="1349375" y="1818260"/>
            <a:ext cx="10833100" cy="3693319"/>
          </a:xfrm>
          <a:prstGeom prst="rect">
            <a:avLst/>
          </a:prstGeom>
          <a:noFill/>
        </p:spPr>
        <p:txBody>
          <a:bodyPr wrap="square" rtlCol="0">
            <a:spAutoFit/>
          </a:bodyPr>
          <a:lstStyle/>
          <a:p>
            <a:pPr algn="l">
              <a:buFont typeface="+mj-lt"/>
              <a:buAutoNum type="arabicPeriod"/>
            </a:pPr>
            <a:r>
              <a:rPr lang="en-US" sz="2400" b="0" i="0" dirty="0">
                <a:solidFill>
                  <a:srgbClr val="212121"/>
                </a:solidFill>
                <a:effectLst/>
                <a:latin typeface="Roboto"/>
              </a:rPr>
              <a:t>Latin and pop are the most popular music genres</a:t>
            </a:r>
          </a:p>
          <a:p>
            <a:pPr algn="l">
              <a:buFont typeface="+mj-lt"/>
              <a:buAutoNum type="arabicPeriod"/>
            </a:pPr>
            <a:r>
              <a:rPr lang="en-US" sz="2400" b="0" i="0" dirty="0">
                <a:solidFill>
                  <a:srgbClr val="212121"/>
                </a:solidFill>
                <a:effectLst/>
                <a:latin typeface="Roboto"/>
              </a:rPr>
              <a:t>Latin dominated popularity in 2019</a:t>
            </a:r>
          </a:p>
          <a:p>
            <a:pPr algn="l">
              <a:buFont typeface="+mj-lt"/>
              <a:buAutoNum type="arabicPeriod"/>
            </a:pPr>
            <a:r>
              <a:rPr lang="en-US" sz="2400" b="0" i="0" dirty="0">
                <a:solidFill>
                  <a:srgbClr val="212121"/>
                </a:solidFill>
                <a:effectLst/>
                <a:latin typeface="Roboto"/>
              </a:rPr>
              <a:t>David Guetta is the most popular artist</a:t>
            </a:r>
          </a:p>
          <a:p>
            <a:pPr algn="l">
              <a:buFont typeface="+mj-lt"/>
              <a:buAutoNum type="arabicPeriod"/>
            </a:pPr>
            <a:r>
              <a:rPr lang="en-US" sz="2400" b="0" i="0" dirty="0">
                <a:solidFill>
                  <a:srgbClr val="212121"/>
                </a:solidFill>
                <a:effectLst/>
                <a:latin typeface="Roboto"/>
              </a:rPr>
              <a:t>Progressive </a:t>
            </a:r>
            <a:r>
              <a:rPr lang="en-US" sz="2400" b="0" i="0" dirty="0" err="1">
                <a:solidFill>
                  <a:srgbClr val="212121"/>
                </a:solidFill>
                <a:effectLst/>
                <a:latin typeface="Roboto"/>
              </a:rPr>
              <a:t>Electrohouse</a:t>
            </a:r>
            <a:r>
              <a:rPr lang="en-US" sz="2400" b="0" i="0" dirty="0">
                <a:solidFill>
                  <a:srgbClr val="212121"/>
                </a:solidFill>
                <a:effectLst/>
                <a:latin typeface="Roboto"/>
              </a:rPr>
              <a:t> sub-genre had the highest number of tracks</a:t>
            </a:r>
          </a:p>
          <a:p>
            <a:pPr algn="l">
              <a:buFont typeface="+mj-lt"/>
              <a:buAutoNum type="arabicPeriod"/>
            </a:pPr>
            <a:r>
              <a:rPr lang="en-US" sz="2400" b="0" i="0" dirty="0">
                <a:solidFill>
                  <a:srgbClr val="212121"/>
                </a:solidFill>
                <a:effectLst/>
                <a:latin typeface="Roboto"/>
              </a:rPr>
              <a:t>The data set is comprised of normally distributed variables</a:t>
            </a:r>
          </a:p>
          <a:p>
            <a:pPr algn="l">
              <a:buFont typeface="+mj-lt"/>
              <a:buAutoNum type="arabicPeriod"/>
            </a:pPr>
            <a:r>
              <a:rPr lang="en-US" sz="2400" b="0" i="0" dirty="0">
                <a:solidFill>
                  <a:srgbClr val="212121"/>
                </a:solidFill>
                <a:effectLst/>
                <a:latin typeface="Roboto"/>
              </a:rPr>
              <a:t>The dataset has a lot of outliers</a:t>
            </a:r>
          </a:p>
          <a:p>
            <a:pPr algn="l">
              <a:buFont typeface="+mj-lt"/>
              <a:buAutoNum type="arabicPeriod"/>
            </a:pPr>
            <a:r>
              <a:rPr lang="en-US" sz="2400" dirty="0">
                <a:solidFill>
                  <a:srgbClr val="212121"/>
                </a:solidFill>
                <a:latin typeface="Roboto"/>
              </a:rPr>
              <a:t> Different playlist genres are dominating the clusters</a:t>
            </a:r>
            <a:endParaRPr lang="en-US" sz="2400" b="0" i="0" dirty="0">
              <a:solidFill>
                <a:srgbClr val="212121"/>
              </a:solidFill>
              <a:effectLst/>
              <a:latin typeface="Roboto"/>
            </a:endParaRPr>
          </a:p>
          <a:p>
            <a:pPr algn="l">
              <a:buFont typeface="+mj-lt"/>
              <a:buAutoNum type="arabicPeriod"/>
            </a:pPr>
            <a:r>
              <a:rPr lang="en-US" sz="2400" b="0" i="0" dirty="0">
                <a:solidFill>
                  <a:srgbClr val="212121"/>
                </a:solidFill>
                <a:effectLst/>
                <a:latin typeface="Roboto"/>
              </a:rPr>
              <a:t>The optimal number of clusters to use for segmentation is 4</a:t>
            </a:r>
          </a:p>
          <a:p>
            <a:pPr algn="l"/>
            <a:endParaRPr lang="en-US" sz="2400" b="0" i="0" dirty="0">
              <a:solidFill>
                <a:srgbClr val="212121"/>
              </a:solidFill>
              <a:effectLst/>
              <a:latin typeface="Roboto"/>
            </a:endParaRPr>
          </a:p>
          <a:p>
            <a:endParaRPr lang="en-KE" dirty="0"/>
          </a:p>
        </p:txBody>
      </p:sp>
      <p:sp>
        <p:nvSpPr>
          <p:cNvPr id="3" name="Rectangle 2">
            <a:extLst>
              <a:ext uri="{FF2B5EF4-FFF2-40B4-BE49-F238E27FC236}">
                <a16:creationId xmlns:a16="http://schemas.microsoft.com/office/drawing/2014/main" id="{135F0BF6-B1A8-4275-803C-E756FD254D91}"/>
              </a:ext>
            </a:extLst>
          </p:cNvPr>
          <p:cNvSpPr/>
          <p:nvPr/>
        </p:nvSpPr>
        <p:spPr>
          <a:xfrm>
            <a:off x="1057275" y="1819704"/>
            <a:ext cx="10448925" cy="35164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a:p>
        </p:txBody>
      </p:sp>
    </p:spTree>
    <p:extLst>
      <p:ext uri="{BB962C8B-B14F-4D97-AF65-F5344CB8AC3E}">
        <p14:creationId xmlns:p14="http://schemas.microsoft.com/office/powerpoint/2010/main" val="356700425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3" name="图片 3"/>
          <p:cNvPicPr>
            <a:picLocks noChangeAspect="1"/>
          </p:cNvPicPr>
          <p:nvPr/>
        </p:nvPicPr>
        <p:blipFill>
          <a:blip r:embed="rId2"/>
          <a:srcRect l="5727" r="16841" b="26530"/>
          <a:stretch>
            <a:fillRect/>
          </a:stretch>
        </p:blipFill>
        <p:spPr>
          <a:xfrm>
            <a:off x="0" y="-10804"/>
            <a:ext cx="12192000" cy="6858000"/>
          </a:xfrm>
          <a:prstGeom prst="rect">
            <a:avLst/>
          </a:prstGeom>
          <a:noFill/>
          <a:ln w="9525">
            <a:noFill/>
          </a:ln>
        </p:spPr>
      </p:pic>
      <p:grpSp>
        <p:nvGrpSpPr>
          <p:cNvPr id="31" name="组合 1"/>
          <p:cNvGrpSpPr/>
          <p:nvPr/>
        </p:nvGrpSpPr>
        <p:grpSpPr>
          <a:xfrm>
            <a:off x="-9525" y="168437"/>
            <a:ext cx="3504561" cy="463550"/>
            <a:chOff x="3448565" y="1912142"/>
            <a:chExt cx="4927433" cy="2485075"/>
          </a:xfrm>
        </p:grpSpPr>
        <p:cxnSp>
          <p:nvCxnSpPr>
            <p:cNvPr id="3145736" name="直接连接符 18"/>
            <p:cNvCxnSpPr>
              <a:cxnSpLocks/>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7" name="直接连接符 19"/>
            <p:cNvCxnSpPr>
              <a:cxnSpLocks/>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8" name="直接连接符 20"/>
            <p:cNvCxnSpPr>
              <a:cxnSpLocks/>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9" name="直接连接符 22"/>
            <p:cNvCxnSpPr>
              <a:cxnSpLocks/>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40" name="直接连接符 23"/>
            <p:cNvCxnSpPr>
              <a:cxnSpLocks/>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41" name="直接连接符 24"/>
            <p:cNvCxnSpPr>
              <a:cxnSpLocks/>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42" name="直接连接符 25"/>
            <p:cNvCxnSpPr>
              <a:cxnSpLocks/>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48591" name="文本框 6"/>
          <p:cNvSpPr txBox="1"/>
          <p:nvPr/>
        </p:nvSpPr>
        <p:spPr>
          <a:xfrm>
            <a:off x="479870" y="168437"/>
            <a:ext cx="3949505" cy="523220"/>
          </a:xfrm>
          <a:prstGeom prst="rect">
            <a:avLst/>
          </a:prstGeom>
          <a:noFill/>
          <a:ln w="9525">
            <a:noFill/>
          </a:ln>
        </p:spPr>
        <p:txBody>
          <a:bodyPr wrap="square" anchor="t">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1"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rPr>
              <a:t>Table of Contents</a:t>
            </a:r>
            <a:endParaRPr kumimoji="0" lang="zh-CN" altLang="en-US" sz="2800" b="1"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endParaRPr>
          </a:p>
        </p:txBody>
      </p:sp>
      <p:sp>
        <p:nvSpPr>
          <p:cNvPr id="2" name="Oval 41@|1FFC:6242303|FBC:16777215|LFC:16777215|LBC:16777215">
            <a:extLst>
              <a:ext uri="{FF2B5EF4-FFF2-40B4-BE49-F238E27FC236}">
                <a16:creationId xmlns:a16="http://schemas.microsoft.com/office/drawing/2014/main" id="{048A3EB4-3726-4DD4-BBAC-ECA4F015F7C6}"/>
              </a:ext>
            </a:extLst>
          </p:cNvPr>
          <p:cNvSpPr/>
          <p:nvPr/>
        </p:nvSpPr>
        <p:spPr>
          <a:xfrm>
            <a:off x="842859" y="1552575"/>
            <a:ext cx="909742" cy="873125"/>
          </a:xfrm>
          <a:prstGeom prst="ellipse">
            <a:avLst/>
          </a:prstGeom>
          <a:solidFill>
            <a:srgbClr val="6A6A6A"/>
          </a:solidFill>
          <a:ln w="25400" cap="flat" cmpd="sng" algn="ctr">
            <a:no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pPr>
            <a:endParaRPr kumimoji="0" lang="en-US" sz="3190" b="0" i="0" u="none" strike="noStrike" kern="0" cap="none" spc="0" normalizeH="0" baseline="0" noProof="0" dirty="0">
              <a:ln>
                <a:noFill/>
              </a:ln>
              <a:solidFill>
                <a:srgbClr val="FFFFFF"/>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3" name="Oval 42@|1FFC:16777215|FBC:16777215|LFC:16777215|LBC:16777215">
            <a:extLst>
              <a:ext uri="{FF2B5EF4-FFF2-40B4-BE49-F238E27FC236}">
                <a16:creationId xmlns:a16="http://schemas.microsoft.com/office/drawing/2014/main" id="{1010B1F4-ECF7-4DB5-891F-DF2461E906E0}"/>
              </a:ext>
            </a:extLst>
          </p:cNvPr>
          <p:cNvSpPr/>
          <p:nvPr/>
        </p:nvSpPr>
        <p:spPr>
          <a:xfrm>
            <a:off x="948480" y="1667668"/>
            <a:ext cx="698500" cy="642937"/>
          </a:xfrm>
          <a:prstGeom prst="ellipse">
            <a:avLst/>
          </a:prstGeom>
          <a:solidFill>
            <a:srgbClr val="FFFFFF"/>
          </a:solidFill>
          <a:ln w="25400" cap="flat" cmpd="sng" algn="ctr">
            <a:no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pPr>
            <a:r>
              <a:rPr kumimoji="0" lang="en-US" sz="2130" b="1" i="0" u="none" strike="noStrike" kern="0" cap="none" spc="0" normalizeH="0" baseline="0" noProof="0" dirty="0">
                <a:ln>
                  <a:noFill/>
                </a:ln>
                <a:solidFill>
                  <a:srgbClr val="6A6A6A"/>
                </a:solidFill>
                <a:effectLst/>
                <a:uLnTx/>
                <a:uFillTx/>
                <a:latin typeface="Arial" panose="020B0604020202020204" pitchFamily="34" charset="0"/>
                <a:ea typeface="Calibri" panose="020F0502020204030204" pitchFamily="34" charset="0"/>
                <a:cs typeface="+mn-ea"/>
                <a:sym typeface="Arial" panose="020B0604020202020204" pitchFamily="34" charset="0"/>
              </a:rPr>
              <a:t>01</a:t>
            </a:r>
          </a:p>
        </p:txBody>
      </p:sp>
      <p:sp>
        <p:nvSpPr>
          <p:cNvPr id="20" name="Oval 41@|1FFC:6242303|FBC:16777215|LFC:16777215|LBC:16777215">
            <a:extLst>
              <a:ext uri="{FF2B5EF4-FFF2-40B4-BE49-F238E27FC236}">
                <a16:creationId xmlns:a16="http://schemas.microsoft.com/office/drawing/2014/main" id="{96452CB3-845D-46AE-BC42-6D618DFCFA75}"/>
              </a:ext>
            </a:extLst>
          </p:cNvPr>
          <p:cNvSpPr/>
          <p:nvPr/>
        </p:nvSpPr>
        <p:spPr>
          <a:xfrm>
            <a:off x="842859" y="2820274"/>
            <a:ext cx="909742" cy="873125"/>
          </a:xfrm>
          <a:prstGeom prst="ellipse">
            <a:avLst/>
          </a:prstGeom>
          <a:solidFill>
            <a:srgbClr val="6A6A6A"/>
          </a:solidFill>
          <a:ln w="25400" cap="flat" cmpd="sng" algn="ctr">
            <a:no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pPr>
            <a:endParaRPr kumimoji="0" lang="en-US" sz="3190" b="0" i="0" u="none" strike="noStrike" kern="0" cap="none" spc="0" normalizeH="0" baseline="0" noProof="0" dirty="0">
              <a:ln>
                <a:noFill/>
              </a:ln>
              <a:solidFill>
                <a:srgbClr val="FFFFFF"/>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22" name="Oval 42@|1FFC:16777215|FBC:16777215|LFC:16777215|LBC:16777215">
            <a:extLst>
              <a:ext uri="{FF2B5EF4-FFF2-40B4-BE49-F238E27FC236}">
                <a16:creationId xmlns:a16="http://schemas.microsoft.com/office/drawing/2014/main" id="{A1A45E0C-B2AE-4E52-BFA7-EA602DADD936}"/>
              </a:ext>
            </a:extLst>
          </p:cNvPr>
          <p:cNvSpPr/>
          <p:nvPr/>
        </p:nvSpPr>
        <p:spPr>
          <a:xfrm>
            <a:off x="948480" y="2935367"/>
            <a:ext cx="698500" cy="642937"/>
          </a:xfrm>
          <a:prstGeom prst="ellipse">
            <a:avLst/>
          </a:prstGeom>
          <a:solidFill>
            <a:srgbClr val="FFFFFF"/>
          </a:solidFill>
          <a:ln w="25400" cap="flat" cmpd="sng" algn="ctr">
            <a:no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pPr>
            <a:r>
              <a:rPr kumimoji="0" lang="en-US" sz="2130" b="1" i="0" u="none" strike="noStrike" kern="0" cap="none" spc="0" normalizeH="0" baseline="0" noProof="0" dirty="0">
                <a:ln>
                  <a:noFill/>
                </a:ln>
                <a:solidFill>
                  <a:srgbClr val="6A6A6A"/>
                </a:solidFill>
                <a:effectLst/>
                <a:uLnTx/>
                <a:uFillTx/>
                <a:latin typeface="Arial" panose="020B0604020202020204" pitchFamily="34" charset="0"/>
                <a:ea typeface="Calibri" panose="020F0502020204030204" pitchFamily="34" charset="0"/>
                <a:cs typeface="+mn-ea"/>
                <a:sym typeface="Arial" panose="020B0604020202020204" pitchFamily="34" charset="0"/>
              </a:rPr>
              <a:t>02</a:t>
            </a:r>
          </a:p>
        </p:txBody>
      </p:sp>
      <p:sp>
        <p:nvSpPr>
          <p:cNvPr id="24" name="Oval 41@|1FFC:6242303|FBC:16777215|LFC:16777215|LBC:16777215">
            <a:extLst>
              <a:ext uri="{FF2B5EF4-FFF2-40B4-BE49-F238E27FC236}">
                <a16:creationId xmlns:a16="http://schemas.microsoft.com/office/drawing/2014/main" id="{AE2E687D-1198-429F-9BAD-3270D45E5851}"/>
              </a:ext>
            </a:extLst>
          </p:cNvPr>
          <p:cNvSpPr/>
          <p:nvPr/>
        </p:nvSpPr>
        <p:spPr>
          <a:xfrm>
            <a:off x="842859" y="4087973"/>
            <a:ext cx="909742" cy="873125"/>
          </a:xfrm>
          <a:prstGeom prst="ellipse">
            <a:avLst/>
          </a:prstGeom>
          <a:solidFill>
            <a:srgbClr val="6A6A6A"/>
          </a:solidFill>
          <a:ln w="25400" cap="flat" cmpd="sng" algn="ctr">
            <a:no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pPr>
            <a:endParaRPr kumimoji="0" lang="en-US" sz="3190" b="0" i="0" u="none" strike="noStrike" kern="0" cap="none" spc="0" normalizeH="0" baseline="0" noProof="0" dirty="0">
              <a:ln>
                <a:noFill/>
              </a:ln>
              <a:solidFill>
                <a:srgbClr val="FFFFFF"/>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26" name="Oval 42@|1FFC:16777215|FBC:16777215|LFC:16777215|LBC:16777215">
            <a:extLst>
              <a:ext uri="{FF2B5EF4-FFF2-40B4-BE49-F238E27FC236}">
                <a16:creationId xmlns:a16="http://schemas.microsoft.com/office/drawing/2014/main" id="{0187A0C0-7722-4D60-B23E-387A06073327}"/>
              </a:ext>
            </a:extLst>
          </p:cNvPr>
          <p:cNvSpPr/>
          <p:nvPr/>
        </p:nvSpPr>
        <p:spPr>
          <a:xfrm>
            <a:off x="948480" y="4203066"/>
            <a:ext cx="698500" cy="642937"/>
          </a:xfrm>
          <a:prstGeom prst="ellipse">
            <a:avLst/>
          </a:prstGeom>
          <a:solidFill>
            <a:srgbClr val="FFFFFF"/>
          </a:solidFill>
          <a:ln w="25400" cap="flat" cmpd="sng" algn="ctr">
            <a:no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pPr>
            <a:r>
              <a:rPr kumimoji="0" lang="en-US" sz="2130" b="1" i="0" u="none" strike="noStrike" kern="0" cap="none" spc="0" normalizeH="0" baseline="0" noProof="0" dirty="0">
                <a:ln>
                  <a:noFill/>
                </a:ln>
                <a:solidFill>
                  <a:srgbClr val="6A6A6A"/>
                </a:solidFill>
                <a:effectLst/>
                <a:uLnTx/>
                <a:uFillTx/>
                <a:latin typeface="Arial" panose="020B0604020202020204" pitchFamily="34" charset="0"/>
                <a:ea typeface="Calibri" panose="020F0502020204030204" pitchFamily="34" charset="0"/>
                <a:cs typeface="+mn-ea"/>
                <a:sym typeface="Arial" panose="020B0604020202020204" pitchFamily="34" charset="0"/>
              </a:rPr>
              <a:t>03</a:t>
            </a:r>
          </a:p>
        </p:txBody>
      </p:sp>
      <p:sp>
        <p:nvSpPr>
          <p:cNvPr id="28" name="Oval 41@|1FFC:6242303|FBC:16777215|LFC:16777215|LBC:16777215">
            <a:extLst>
              <a:ext uri="{FF2B5EF4-FFF2-40B4-BE49-F238E27FC236}">
                <a16:creationId xmlns:a16="http://schemas.microsoft.com/office/drawing/2014/main" id="{5AC2890D-971D-4AED-BF99-955C9461FCE2}"/>
              </a:ext>
            </a:extLst>
          </p:cNvPr>
          <p:cNvSpPr/>
          <p:nvPr/>
        </p:nvSpPr>
        <p:spPr>
          <a:xfrm>
            <a:off x="842859" y="5525012"/>
            <a:ext cx="909742" cy="873125"/>
          </a:xfrm>
          <a:prstGeom prst="ellipse">
            <a:avLst/>
          </a:prstGeom>
          <a:solidFill>
            <a:srgbClr val="6A6A6A"/>
          </a:solidFill>
          <a:ln w="25400" cap="flat" cmpd="sng" algn="ctr">
            <a:no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pPr>
            <a:endParaRPr kumimoji="0" lang="en-US" sz="3190" b="0" i="0" u="none" strike="noStrike" kern="0" cap="none" spc="0" normalizeH="0" baseline="0" noProof="0" dirty="0">
              <a:ln>
                <a:noFill/>
              </a:ln>
              <a:solidFill>
                <a:srgbClr val="FFFFFF"/>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30" name="Oval 42@|1FFC:16777215|FBC:16777215|LFC:16777215|LBC:16777215">
            <a:extLst>
              <a:ext uri="{FF2B5EF4-FFF2-40B4-BE49-F238E27FC236}">
                <a16:creationId xmlns:a16="http://schemas.microsoft.com/office/drawing/2014/main" id="{A7213F37-8D0F-46D2-AAFB-958F347C3F1A}"/>
              </a:ext>
            </a:extLst>
          </p:cNvPr>
          <p:cNvSpPr/>
          <p:nvPr/>
        </p:nvSpPr>
        <p:spPr>
          <a:xfrm>
            <a:off x="948480" y="5640105"/>
            <a:ext cx="698500" cy="642937"/>
          </a:xfrm>
          <a:prstGeom prst="ellipse">
            <a:avLst/>
          </a:prstGeom>
          <a:solidFill>
            <a:srgbClr val="FFFFFF"/>
          </a:solidFill>
          <a:ln w="25400" cap="flat" cmpd="sng" algn="ctr">
            <a:no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pPr>
            <a:r>
              <a:rPr kumimoji="0" lang="en-US" sz="2130" b="1" i="0" u="none" strike="noStrike" kern="0" cap="none" spc="0" normalizeH="0" baseline="0" noProof="0" dirty="0">
                <a:ln>
                  <a:noFill/>
                </a:ln>
                <a:solidFill>
                  <a:srgbClr val="6A6A6A"/>
                </a:solidFill>
                <a:effectLst/>
                <a:uLnTx/>
                <a:uFillTx/>
                <a:latin typeface="Arial" panose="020B0604020202020204" pitchFamily="34" charset="0"/>
                <a:ea typeface="Calibri" panose="020F0502020204030204" pitchFamily="34" charset="0"/>
                <a:cs typeface="+mn-ea"/>
                <a:sym typeface="Arial" panose="020B0604020202020204" pitchFamily="34" charset="0"/>
              </a:rPr>
              <a:t>04</a:t>
            </a:r>
          </a:p>
        </p:txBody>
      </p:sp>
      <p:sp>
        <p:nvSpPr>
          <p:cNvPr id="34" name="Oval 41@|1FFC:6242303|FBC:16777215|LFC:16777215|LBC:16777215">
            <a:extLst>
              <a:ext uri="{FF2B5EF4-FFF2-40B4-BE49-F238E27FC236}">
                <a16:creationId xmlns:a16="http://schemas.microsoft.com/office/drawing/2014/main" id="{1E44E504-B63D-482C-A217-92089BAD99E1}"/>
              </a:ext>
            </a:extLst>
          </p:cNvPr>
          <p:cNvSpPr/>
          <p:nvPr/>
        </p:nvSpPr>
        <p:spPr>
          <a:xfrm>
            <a:off x="5751409" y="1712363"/>
            <a:ext cx="909742" cy="873125"/>
          </a:xfrm>
          <a:prstGeom prst="ellipse">
            <a:avLst/>
          </a:prstGeom>
          <a:solidFill>
            <a:srgbClr val="6A6A6A"/>
          </a:solidFill>
          <a:ln w="25400" cap="flat" cmpd="sng" algn="ctr">
            <a:no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pPr>
            <a:endParaRPr kumimoji="0" lang="en-US" sz="3190" b="0" i="0" u="none" strike="noStrike" kern="0" cap="none" spc="0" normalizeH="0" baseline="0" noProof="0" dirty="0">
              <a:ln>
                <a:noFill/>
              </a:ln>
              <a:solidFill>
                <a:srgbClr val="FFFFFF"/>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36" name="Oval 42@|1FFC:16777215|FBC:16777215|LFC:16777215|LBC:16777215">
            <a:extLst>
              <a:ext uri="{FF2B5EF4-FFF2-40B4-BE49-F238E27FC236}">
                <a16:creationId xmlns:a16="http://schemas.microsoft.com/office/drawing/2014/main" id="{BF4F42B9-47CB-4960-AF55-AF025ADC9AE9}"/>
              </a:ext>
            </a:extLst>
          </p:cNvPr>
          <p:cNvSpPr/>
          <p:nvPr/>
        </p:nvSpPr>
        <p:spPr>
          <a:xfrm>
            <a:off x="5857030" y="1827456"/>
            <a:ext cx="698500" cy="642937"/>
          </a:xfrm>
          <a:prstGeom prst="ellipse">
            <a:avLst/>
          </a:prstGeom>
          <a:solidFill>
            <a:srgbClr val="FFFFFF"/>
          </a:solidFill>
          <a:ln w="25400" cap="flat" cmpd="sng" algn="ctr">
            <a:no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pPr>
            <a:r>
              <a:rPr kumimoji="0" lang="en-US" sz="2130" b="1" i="0" u="none" strike="noStrike" kern="0" cap="none" spc="0" normalizeH="0" baseline="0" noProof="0" dirty="0">
                <a:ln>
                  <a:noFill/>
                </a:ln>
                <a:solidFill>
                  <a:srgbClr val="6A6A6A"/>
                </a:solidFill>
                <a:effectLst/>
                <a:uLnTx/>
                <a:uFillTx/>
                <a:latin typeface="Arial" panose="020B0604020202020204" pitchFamily="34" charset="0"/>
                <a:ea typeface="Calibri" panose="020F0502020204030204" pitchFamily="34" charset="0"/>
                <a:cs typeface="+mn-ea"/>
                <a:sym typeface="Arial" panose="020B0604020202020204" pitchFamily="34" charset="0"/>
              </a:rPr>
              <a:t>05</a:t>
            </a:r>
          </a:p>
        </p:txBody>
      </p:sp>
      <p:sp>
        <p:nvSpPr>
          <p:cNvPr id="38" name="Oval 41@|1FFC:6242303|FBC:16777215|LFC:16777215|LBC:16777215">
            <a:extLst>
              <a:ext uri="{FF2B5EF4-FFF2-40B4-BE49-F238E27FC236}">
                <a16:creationId xmlns:a16="http://schemas.microsoft.com/office/drawing/2014/main" id="{0317544F-29C6-498A-8B5C-CFCF73F92678}"/>
              </a:ext>
            </a:extLst>
          </p:cNvPr>
          <p:cNvSpPr/>
          <p:nvPr/>
        </p:nvSpPr>
        <p:spPr>
          <a:xfrm>
            <a:off x="5751409" y="2820274"/>
            <a:ext cx="909742" cy="873125"/>
          </a:xfrm>
          <a:prstGeom prst="ellipse">
            <a:avLst/>
          </a:prstGeom>
          <a:solidFill>
            <a:srgbClr val="6A6A6A"/>
          </a:solidFill>
          <a:ln w="25400" cap="flat" cmpd="sng" algn="ctr">
            <a:no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pPr>
            <a:endParaRPr kumimoji="0" lang="en-US" sz="3190" b="0" i="0" u="none" strike="noStrike" kern="0" cap="none" spc="0" normalizeH="0" baseline="0" noProof="0" dirty="0">
              <a:ln>
                <a:noFill/>
              </a:ln>
              <a:solidFill>
                <a:srgbClr val="FFFFFF"/>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40" name="Oval 42@|1FFC:16777215|FBC:16777215|LFC:16777215|LBC:16777215">
            <a:extLst>
              <a:ext uri="{FF2B5EF4-FFF2-40B4-BE49-F238E27FC236}">
                <a16:creationId xmlns:a16="http://schemas.microsoft.com/office/drawing/2014/main" id="{D207F572-C0CD-45EC-B3E7-2DB2AABA4065}"/>
              </a:ext>
            </a:extLst>
          </p:cNvPr>
          <p:cNvSpPr/>
          <p:nvPr/>
        </p:nvSpPr>
        <p:spPr>
          <a:xfrm>
            <a:off x="5857030" y="2935367"/>
            <a:ext cx="698500" cy="642937"/>
          </a:xfrm>
          <a:prstGeom prst="ellipse">
            <a:avLst/>
          </a:prstGeom>
          <a:solidFill>
            <a:srgbClr val="FFFFFF"/>
          </a:solidFill>
          <a:ln w="25400" cap="flat" cmpd="sng" algn="ctr">
            <a:no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pPr>
            <a:r>
              <a:rPr kumimoji="0" lang="en-US" sz="2130" b="1" i="0" u="none" strike="noStrike" kern="0" cap="none" spc="0" normalizeH="0" baseline="0" noProof="0" dirty="0">
                <a:ln>
                  <a:noFill/>
                </a:ln>
                <a:solidFill>
                  <a:srgbClr val="6A6A6A"/>
                </a:solidFill>
                <a:effectLst/>
                <a:uLnTx/>
                <a:uFillTx/>
                <a:latin typeface="Arial" panose="020B0604020202020204" pitchFamily="34" charset="0"/>
                <a:ea typeface="Calibri" panose="020F0502020204030204" pitchFamily="34" charset="0"/>
                <a:cs typeface="+mn-ea"/>
                <a:sym typeface="Arial" panose="020B0604020202020204" pitchFamily="34" charset="0"/>
              </a:rPr>
              <a:t>06</a:t>
            </a:r>
          </a:p>
        </p:txBody>
      </p:sp>
      <p:sp>
        <p:nvSpPr>
          <p:cNvPr id="42" name="Oval 41@|1FFC:6242303|FBC:16777215|LFC:16777215|LBC:16777215">
            <a:extLst>
              <a:ext uri="{FF2B5EF4-FFF2-40B4-BE49-F238E27FC236}">
                <a16:creationId xmlns:a16="http://schemas.microsoft.com/office/drawing/2014/main" id="{C996D977-5163-4D91-8837-E83287310F78}"/>
              </a:ext>
            </a:extLst>
          </p:cNvPr>
          <p:cNvSpPr/>
          <p:nvPr/>
        </p:nvSpPr>
        <p:spPr>
          <a:xfrm>
            <a:off x="5751409" y="3972880"/>
            <a:ext cx="909742" cy="873125"/>
          </a:xfrm>
          <a:prstGeom prst="ellipse">
            <a:avLst/>
          </a:prstGeom>
          <a:solidFill>
            <a:srgbClr val="6A6A6A"/>
          </a:solidFill>
          <a:ln w="25400" cap="flat" cmpd="sng" algn="ctr">
            <a:no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pPr>
            <a:endParaRPr kumimoji="0" lang="en-US" sz="3190" b="0" i="0" u="none" strike="noStrike" kern="0" cap="none" spc="0" normalizeH="0" baseline="0" noProof="0" dirty="0">
              <a:ln>
                <a:noFill/>
              </a:ln>
              <a:solidFill>
                <a:srgbClr val="FFFFFF"/>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44" name="Oval 42@|1FFC:16777215|FBC:16777215|LFC:16777215|LBC:16777215">
            <a:extLst>
              <a:ext uri="{FF2B5EF4-FFF2-40B4-BE49-F238E27FC236}">
                <a16:creationId xmlns:a16="http://schemas.microsoft.com/office/drawing/2014/main" id="{09924864-B15E-43AC-9215-0D229E496FAB}"/>
              </a:ext>
            </a:extLst>
          </p:cNvPr>
          <p:cNvSpPr/>
          <p:nvPr/>
        </p:nvSpPr>
        <p:spPr>
          <a:xfrm>
            <a:off x="5857030" y="4087973"/>
            <a:ext cx="698500" cy="642937"/>
          </a:xfrm>
          <a:prstGeom prst="ellipse">
            <a:avLst/>
          </a:prstGeom>
          <a:solidFill>
            <a:srgbClr val="FFFFFF"/>
          </a:solidFill>
          <a:ln w="25400" cap="flat" cmpd="sng" algn="ctr">
            <a:no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pPr>
            <a:r>
              <a:rPr kumimoji="0" lang="en-US" sz="2130" b="1" i="0" u="none" strike="noStrike" kern="0" cap="none" spc="0" normalizeH="0" baseline="0" noProof="0" dirty="0">
                <a:ln>
                  <a:noFill/>
                </a:ln>
                <a:solidFill>
                  <a:srgbClr val="6A6A6A"/>
                </a:solidFill>
                <a:effectLst/>
                <a:uLnTx/>
                <a:uFillTx/>
                <a:latin typeface="Arial" panose="020B0604020202020204" pitchFamily="34" charset="0"/>
                <a:ea typeface="Calibri" panose="020F0502020204030204" pitchFamily="34" charset="0"/>
                <a:cs typeface="+mn-ea"/>
                <a:sym typeface="Arial" panose="020B0604020202020204" pitchFamily="34" charset="0"/>
              </a:rPr>
              <a:t>07</a:t>
            </a:r>
          </a:p>
        </p:txBody>
      </p:sp>
      <p:sp>
        <p:nvSpPr>
          <p:cNvPr id="46" name="Oval 41@|1FFC:6242303|FBC:16777215|LFC:16777215|LBC:16777215">
            <a:extLst>
              <a:ext uri="{FF2B5EF4-FFF2-40B4-BE49-F238E27FC236}">
                <a16:creationId xmlns:a16="http://schemas.microsoft.com/office/drawing/2014/main" id="{C29CFC1B-2734-4D9A-9AFD-C89DCC76C7DD}"/>
              </a:ext>
            </a:extLst>
          </p:cNvPr>
          <p:cNvSpPr/>
          <p:nvPr/>
        </p:nvSpPr>
        <p:spPr>
          <a:xfrm>
            <a:off x="5751409" y="5310979"/>
            <a:ext cx="909742" cy="873125"/>
          </a:xfrm>
          <a:prstGeom prst="ellipse">
            <a:avLst/>
          </a:prstGeom>
          <a:solidFill>
            <a:srgbClr val="6A6A6A"/>
          </a:solidFill>
          <a:ln w="25400" cap="flat" cmpd="sng" algn="ctr">
            <a:no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pPr>
            <a:endParaRPr kumimoji="0" lang="en-US" sz="3190" b="0" i="0" u="none" strike="noStrike" kern="0" cap="none" spc="0" normalizeH="0" baseline="0" noProof="0" dirty="0">
              <a:ln>
                <a:noFill/>
              </a:ln>
              <a:solidFill>
                <a:srgbClr val="FFFFFF"/>
              </a:solidFill>
              <a:effectLst/>
              <a:uLnTx/>
              <a:uFillTx/>
              <a:latin typeface="Arial" panose="020B0604020202020204" pitchFamily="34" charset="0"/>
              <a:ea typeface="Calibri" panose="020F0502020204030204" pitchFamily="34" charset="0"/>
              <a:cs typeface="+mn-ea"/>
              <a:sym typeface="Arial" panose="020B0604020202020204" pitchFamily="34" charset="0"/>
            </a:endParaRPr>
          </a:p>
        </p:txBody>
      </p:sp>
      <p:sp>
        <p:nvSpPr>
          <p:cNvPr id="48" name="Oval 42@|1FFC:16777215|FBC:16777215|LFC:16777215|LBC:16777215">
            <a:extLst>
              <a:ext uri="{FF2B5EF4-FFF2-40B4-BE49-F238E27FC236}">
                <a16:creationId xmlns:a16="http://schemas.microsoft.com/office/drawing/2014/main" id="{A8CAE645-B504-41EA-9293-B3343B650126}"/>
              </a:ext>
            </a:extLst>
          </p:cNvPr>
          <p:cNvSpPr/>
          <p:nvPr/>
        </p:nvSpPr>
        <p:spPr>
          <a:xfrm>
            <a:off x="5857030" y="5426072"/>
            <a:ext cx="698500" cy="642937"/>
          </a:xfrm>
          <a:prstGeom prst="ellipse">
            <a:avLst/>
          </a:prstGeom>
          <a:solidFill>
            <a:srgbClr val="FFFFFF"/>
          </a:solidFill>
          <a:ln w="25400" cap="flat" cmpd="sng" algn="ctr">
            <a:no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pPr>
            <a:r>
              <a:rPr kumimoji="0" lang="en-US" sz="2130" b="1" i="0" u="none" strike="noStrike" kern="0" cap="none" spc="0" normalizeH="0" baseline="0" noProof="0" dirty="0">
                <a:ln>
                  <a:noFill/>
                </a:ln>
                <a:solidFill>
                  <a:srgbClr val="6A6A6A"/>
                </a:solidFill>
                <a:effectLst/>
                <a:uLnTx/>
                <a:uFillTx/>
                <a:latin typeface="Arial" panose="020B0604020202020204" pitchFamily="34" charset="0"/>
                <a:ea typeface="Calibri" panose="020F0502020204030204" pitchFamily="34" charset="0"/>
                <a:cs typeface="+mn-ea"/>
                <a:sym typeface="Arial" panose="020B0604020202020204" pitchFamily="34" charset="0"/>
              </a:rPr>
              <a:t>08</a:t>
            </a:r>
          </a:p>
        </p:txBody>
      </p:sp>
      <p:sp>
        <p:nvSpPr>
          <p:cNvPr id="50" name="TextBox 49">
            <a:extLst>
              <a:ext uri="{FF2B5EF4-FFF2-40B4-BE49-F238E27FC236}">
                <a16:creationId xmlns:a16="http://schemas.microsoft.com/office/drawing/2014/main" id="{339DDFBB-24D2-4AAE-B1F9-E3F759DAF750}"/>
              </a:ext>
            </a:extLst>
          </p:cNvPr>
          <p:cNvSpPr txBox="1"/>
          <p:nvPr/>
        </p:nvSpPr>
        <p:spPr>
          <a:xfrm>
            <a:off x="1803720" y="1778984"/>
            <a:ext cx="2667000" cy="461665"/>
          </a:xfrm>
          <a:prstGeom prst="rect">
            <a:avLst/>
          </a:prstGeom>
          <a:noFill/>
        </p:spPr>
        <p:txBody>
          <a:bodyPr wrap="square" rtlCol="0">
            <a:spAutoFit/>
          </a:bodyPr>
          <a:lstStyle/>
          <a:p>
            <a:r>
              <a:rPr lang="en-US" sz="2400" b="1" dirty="0"/>
              <a:t>CRISP - DM</a:t>
            </a:r>
            <a:endParaRPr lang="en-KE" sz="2400" b="1" dirty="0"/>
          </a:p>
        </p:txBody>
      </p:sp>
      <p:sp>
        <p:nvSpPr>
          <p:cNvPr id="52" name="TextBox 51">
            <a:extLst>
              <a:ext uri="{FF2B5EF4-FFF2-40B4-BE49-F238E27FC236}">
                <a16:creationId xmlns:a16="http://schemas.microsoft.com/office/drawing/2014/main" id="{EAA93824-5192-45F0-A8AC-B87DE213A6D0}"/>
              </a:ext>
            </a:extLst>
          </p:cNvPr>
          <p:cNvSpPr txBox="1"/>
          <p:nvPr/>
        </p:nvSpPr>
        <p:spPr>
          <a:xfrm>
            <a:off x="1803720" y="2998370"/>
            <a:ext cx="2779817" cy="461665"/>
          </a:xfrm>
          <a:prstGeom prst="rect">
            <a:avLst/>
          </a:prstGeom>
          <a:noFill/>
        </p:spPr>
        <p:txBody>
          <a:bodyPr wrap="square" rtlCol="0">
            <a:spAutoFit/>
          </a:bodyPr>
          <a:lstStyle/>
          <a:p>
            <a:r>
              <a:rPr lang="en-US" sz="2400" b="1" dirty="0"/>
              <a:t>Spotify Technology</a:t>
            </a:r>
            <a:endParaRPr lang="en-KE" sz="2400" b="1" dirty="0"/>
          </a:p>
        </p:txBody>
      </p:sp>
      <p:sp>
        <p:nvSpPr>
          <p:cNvPr id="54" name="TextBox 53">
            <a:extLst>
              <a:ext uri="{FF2B5EF4-FFF2-40B4-BE49-F238E27FC236}">
                <a16:creationId xmlns:a16="http://schemas.microsoft.com/office/drawing/2014/main" id="{B9EEF51F-17CD-41F1-8B9B-4D16BB067E11}"/>
              </a:ext>
            </a:extLst>
          </p:cNvPr>
          <p:cNvSpPr txBox="1"/>
          <p:nvPr/>
        </p:nvSpPr>
        <p:spPr>
          <a:xfrm>
            <a:off x="1857976" y="4293701"/>
            <a:ext cx="2462317" cy="461665"/>
          </a:xfrm>
          <a:prstGeom prst="rect">
            <a:avLst/>
          </a:prstGeom>
          <a:noFill/>
        </p:spPr>
        <p:txBody>
          <a:bodyPr wrap="square" rtlCol="0">
            <a:spAutoFit/>
          </a:bodyPr>
          <a:lstStyle/>
          <a:p>
            <a:r>
              <a:rPr lang="en-US" sz="2400" b="1" dirty="0"/>
              <a:t>Data Overview</a:t>
            </a:r>
            <a:endParaRPr lang="en-KE" sz="2400" b="1" dirty="0"/>
          </a:p>
        </p:txBody>
      </p:sp>
      <p:sp>
        <p:nvSpPr>
          <p:cNvPr id="56" name="TextBox 55">
            <a:extLst>
              <a:ext uri="{FF2B5EF4-FFF2-40B4-BE49-F238E27FC236}">
                <a16:creationId xmlns:a16="http://schemas.microsoft.com/office/drawing/2014/main" id="{5BACBC40-CB00-4668-9C28-CD96D80A24A6}"/>
              </a:ext>
            </a:extLst>
          </p:cNvPr>
          <p:cNvSpPr txBox="1"/>
          <p:nvPr/>
        </p:nvSpPr>
        <p:spPr>
          <a:xfrm>
            <a:off x="1803720" y="5640105"/>
            <a:ext cx="3777405" cy="461665"/>
          </a:xfrm>
          <a:prstGeom prst="rect">
            <a:avLst/>
          </a:prstGeom>
          <a:noFill/>
        </p:spPr>
        <p:txBody>
          <a:bodyPr wrap="square" rtlCol="0">
            <a:spAutoFit/>
          </a:bodyPr>
          <a:lstStyle/>
          <a:p>
            <a:r>
              <a:rPr lang="en-US" sz="2400" b="1" dirty="0"/>
              <a:t>Random Forest Model</a:t>
            </a:r>
            <a:endParaRPr lang="en-KE" sz="2400" b="1" dirty="0"/>
          </a:p>
        </p:txBody>
      </p:sp>
      <p:sp>
        <p:nvSpPr>
          <p:cNvPr id="58" name="TextBox 57">
            <a:extLst>
              <a:ext uri="{FF2B5EF4-FFF2-40B4-BE49-F238E27FC236}">
                <a16:creationId xmlns:a16="http://schemas.microsoft.com/office/drawing/2014/main" id="{045FA815-4720-41FD-A800-18BCE1A3FAFE}"/>
              </a:ext>
            </a:extLst>
          </p:cNvPr>
          <p:cNvSpPr txBox="1"/>
          <p:nvPr/>
        </p:nvSpPr>
        <p:spPr>
          <a:xfrm>
            <a:off x="6845300" y="1827456"/>
            <a:ext cx="3721100" cy="461665"/>
          </a:xfrm>
          <a:prstGeom prst="rect">
            <a:avLst/>
          </a:prstGeom>
          <a:noFill/>
        </p:spPr>
        <p:txBody>
          <a:bodyPr wrap="square" rtlCol="0">
            <a:spAutoFit/>
          </a:bodyPr>
          <a:lstStyle/>
          <a:p>
            <a:r>
              <a:rPr lang="en-US" sz="2400" b="1" dirty="0"/>
              <a:t>Track Segmentation</a:t>
            </a:r>
            <a:endParaRPr lang="en-KE" sz="2400" b="1" dirty="0"/>
          </a:p>
        </p:txBody>
      </p:sp>
      <p:sp>
        <p:nvSpPr>
          <p:cNvPr id="60" name="TextBox 59">
            <a:extLst>
              <a:ext uri="{FF2B5EF4-FFF2-40B4-BE49-F238E27FC236}">
                <a16:creationId xmlns:a16="http://schemas.microsoft.com/office/drawing/2014/main" id="{6A5C86A9-2068-4A10-80CC-15C177FA51B0}"/>
              </a:ext>
            </a:extLst>
          </p:cNvPr>
          <p:cNvSpPr txBox="1"/>
          <p:nvPr/>
        </p:nvSpPr>
        <p:spPr>
          <a:xfrm>
            <a:off x="6845300" y="2998370"/>
            <a:ext cx="4826000" cy="461665"/>
          </a:xfrm>
          <a:prstGeom prst="rect">
            <a:avLst/>
          </a:prstGeom>
          <a:noFill/>
        </p:spPr>
        <p:txBody>
          <a:bodyPr wrap="square" rtlCol="0">
            <a:spAutoFit/>
          </a:bodyPr>
          <a:lstStyle/>
          <a:p>
            <a:r>
              <a:rPr lang="en-US" sz="2400" b="1" dirty="0"/>
              <a:t>Summary and Recommendation</a:t>
            </a:r>
            <a:endParaRPr lang="en-KE" sz="2400" b="1" dirty="0"/>
          </a:p>
        </p:txBody>
      </p:sp>
      <p:sp>
        <p:nvSpPr>
          <p:cNvPr id="62" name="TextBox 61">
            <a:extLst>
              <a:ext uri="{FF2B5EF4-FFF2-40B4-BE49-F238E27FC236}">
                <a16:creationId xmlns:a16="http://schemas.microsoft.com/office/drawing/2014/main" id="{8B4C2753-A4E6-4AC7-8388-1A914D6241F9}"/>
              </a:ext>
            </a:extLst>
          </p:cNvPr>
          <p:cNvSpPr txBox="1"/>
          <p:nvPr/>
        </p:nvSpPr>
        <p:spPr>
          <a:xfrm>
            <a:off x="6955579" y="4116333"/>
            <a:ext cx="3797300" cy="461665"/>
          </a:xfrm>
          <a:prstGeom prst="rect">
            <a:avLst/>
          </a:prstGeom>
          <a:noFill/>
        </p:spPr>
        <p:txBody>
          <a:bodyPr wrap="square" rtlCol="0">
            <a:spAutoFit/>
          </a:bodyPr>
          <a:lstStyle/>
          <a:p>
            <a:r>
              <a:rPr lang="en-US" sz="2400" b="1" dirty="0"/>
              <a:t>Solution Implementation</a:t>
            </a:r>
            <a:endParaRPr lang="en-KE" sz="2400" b="1" dirty="0"/>
          </a:p>
        </p:txBody>
      </p:sp>
      <p:sp>
        <p:nvSpPr>
          <p:cNvPr id="2097152" name="TextBox 2097151">
            <a:extLst>
              <a:ext uri="{FF2B5EF4-FFF2-40B4-BE49-F238E27FC236}">
                <a16:creationId xmlns:a16="http://schemas.microsoft.com/office/drawing/2014/main" id="{97ECD7A1-6CCB-48C8-ACCF-796A7ADFD638}"/>
              </a:ext>
            </a:extLst>
          </p:cNvPr>
          <p:cNvSpPr txBox="1"/>
          <p:nvPr/>
        </p:nvSpPr>
        <p:spPr>
          <a:xfrm>
            <a:off x="6955579" y="5426072"/>
            <a:ext cx="4195021" cy="461665"/>
          </a:xfrm>
          <a:prstGeom prst="rect">
            <a:avLst/>
          </a:prstGeom>
          <a:noFill/>
        </p:spPr>
        <p:txBody>
          <a:bodyPr wrap="square" rtlCol="0">
            <a:spAutoFit/>
          </a:bodyPr>
          <a:lstStyle/>
          <a:p>
            <a:r>
              <a:rPr lang="en-US" sz="2400" b="1" dirty="0"/>
              <a:t>Data analysis Notebook</a:t>
            </a:r>
            <a:endParaRPr lang="en-KE" sz="2400" b="1" dirty="0"/>
          </a:p>
        </p:txBody>
      </p:sp>
    </p:spTree>
    <p:extLst>
      <p:ext uri="{BB962C8B-B14F-4D97-AF65-F5344CB8AC3E}">
        <p14:creationId xmlns:p14="http://schemas.microsoft.com/office/powerpoint/2010/main" val="3395047613"/>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3" name="图片 3"/>
          <p:cNvPicPr>
            <a:picLocks noChangeAspect="1"/>
          </p:cNvPicPr>
          <p:nvPr/>
        </p:nvPicPr>
        <p:blipFill>
          <a:blip r:embed="rId2"/>
          <a:srcRect l="5727" r="16841" b="26530"/>
          <a:stretch>
            <a:fillRect/>
          </a:stretch>
        </p:blipFill>
        <p:spPr>
          <a:xfrm>
            <a:off x="-9525" y="21310"/>
            <a:ext cx="12192000" cy="6858000"/>
          </a:xfrm>
          <a:prstGeom prst="rect">
            <a:avLst/>
          </a:prstGeom>
          <a:noFill/>
          <a:ln w="9525">
            <a:noFill/>
          </a:ln>
        </p:spPr>
      </p:pic>
      <p:grpSp>
        <p:nvGrpSpPr>
          <p:cNvPr id="31" name="组合 1"/>
          <p:cNvGrpSpPr/>
          <p:nvPr/>
        </p:nvGrpSpPr>
        <p:grpSpPr>
          <a:xfrm>
            <a:off x="-9525" y="168437"/>
            <a:ext cx="3504561" cy="463550"/>
            <a:chOff x="3448565" y="1912142"/>
            <a:chExt cx="4927433" cy="2485075"/>
          </a:xfrm>
        </p:grpSpPr>
        <p:cxnSp>
          <p:nvCxnSpPr>
            <p:cNvPr id="3145736" name="直接连接符 18"/>
            <p:cNvCxnSpPr>
              <a:cxnSpLocks/>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7" name="直接连接符 19"/>
            <p:cNvCxnSpPr>
              <a:cxnSpLocks/>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8" name="直接连接符 20"/>
            <p:cNvCxnSpPr>
              <a:cxnSpLocks/>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9" name="直接连接符 22"/>
            <p:cNvCxnSpPr>
              <a:cxnSpLocks/>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40" name="直接连接符 23"/>
            <p:cNvCxnSpPr>
              <a:cxnSpLocks/>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41" name="直接连接符 24"/>
            <p:cNvCxnSpPr>
              <a:cxnSpLocks/>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42" name="直接连接符 25"/>
            <p:cNvCxnSpPr>
              <a:cxnSpLocks/>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48589" name="文本框 28"/>
          <p:cNvSpPr txBox="1"/>
          <p:nvPr/>
        </p:nvSpPr>
        <p:spPr>
          <a:xfrm>
            <a:off x="508909" y="209917"/>
            <a:ext cx="3274117" cy="461665"/>
          </a:xfrm>
          <a:prstGeom prst="rect">
            <a:avLst/>
          </a:prstGeom>
          <a:noFill/>
          <a:ln w="9525">
            <a:noFill/>
          </a:ln>
        </p:spPr>
        <p:txBody>
          <a:bodyPr wrap="square" anchor="t">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b="1" dirty="0">
                <a:solidFill>
                  <a:srgbClr val="404040"/>
                </a:solidFill>
                <a:latin typeface="Calibri" panose="020F0502020204030204" pitchFamily="34" charset="0"/>
                <a:ea typeface="Calibri" panose="020F0502020204030204" pitchFamily="34" charset="0"/>
              </a:rPr>
              <a:t>SPOTIFY TECHNOLOGY</a:t>
            </a:r>
            <a:endParaRPr kumimoji="0" lang="zh-CN" altLang="en-US" sz="2400" b="1"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endParaRPr>
          </a:p>
        </p:txBody>
      </p:sp>
      <p:sp>
        <p:nvSpPr>
          <p:cNvPr id="1048591" name="文本框 6"/>
          <p:cNvSpPr txBox="1"/>
          <p:nvPr/>
        </p:nvSpPr>
        <p:spPr>
          <a:xfrm>
            <a:off x="4121247" y="765942"/>
            <a:ext cx="3949505" cy="523220"/>
          </a:xfrm>
          <a:prstGeom prst="rect">
            <a:avLst/>
          </a:prstGeom>
          <a:noFill/>
          <a:ln w="9525">
            <a:noFill/>
          </a:ln>
        </p:spPr>
        <p:txBody>
          <a:bodyPr wrap="square" anchor="t">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800" b="1" dirty="0">
                <a:solidFill>
                  <a:srgbClr val="404040"/>
                </a:solidFill>
                <a:latin typeface="Calibri" panose="020F0502020204030204" pitchFamily="34" charset="0"/>
                <a:ea typeface="Calibri" panose="020F0502020204030204" pitchFamily="34" charset="0"/>
              </a:rPr>
              <a:t>Recommendations</a:t>
            </a:r>
            <a:endParaRPr kumimoji="0" lang="zh-CN" altLang="en-US" sz="2800" b="1"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endParaRPr>
          </a:p>
        </p:txBody>
      </p:sp>
      <p:sp>
        <p:nvSpPr>
          <p:cNvPr id="2" name="TextBox 1">
            <a:extLst>
              <a:ext uri="{FF2B5EF4-FFF2-40B4-BE49-F238E27FC236}">
                <a16:creationId xmlns:a16="http://schemas.microsoft.com/office/drawing/2014/main" id="{B62DBD2B-93B7-49BB-AF11-6EFACBF72E60}"/>
              </a:ext>
            </a:extLst>
          </p:cNvPr>
          <p:cNvSpPr txBox="1"/>
          <p:nvPr/>
        </p:nvSpPr>
        <p:spPr>
          <a:xfrm>
            <a:off x="1041400" y="1701698"/>
            <a:ext cx="10579100" cy="4524315"/>
          </a:xfrm>
          <a:prstGeom prst="rect">
            <a:avLst/>
          </a:prstGeom>
          <a:noFill/>
        </p:spPr>
        <p:txBody>
          <a:bodyPr wrap="square" rtlCol="0">
            <a:spAutoFit/>
          </a:bodyPr>
          <a:lstStyle/>
          <a:p>
            <a:pPr algn="l"/>
            <a:r>
              <a:rPr lang="en-US" sz="2400" b="0" i="0" dirty="0">
                <a:solidFill>
                  <a:srgbClr val="212121"/>
                </a:solidFill>
                <a:effectLst/>
                <a:latin typeface="Roboto"/>
              </a:rPr>
              <a:t>Tips to increase sales;</a:t>
            </a:r>
          </a:p>
          <a:p>
            <a:pPr algn="l">
              <a:buFont typeface="+mj-lt"/>
              <a:buAutoNum type="arabicPeriod"/>
            </a:pPr>
            <a:r>
              <a:rPr lang="en-US" sz="2400" b="0" i="0" dirty="0">
                <a:solidFill>
                  <a:srgbClr val="212121"/>
                </a:solidFill>
                <a:effectLst/>
                <a:latin typeface="Roboto"/>
              </a:rPr>
              <a:t>The company should focus more on </a:t>
            </a:r>
            <a:r>
              <a:rPr lang="en-US" sz="2400" b="0" i="0" dirty="0" err="1">
                <a:solidFill>
                  <a:srgbClr val="212121"/>
                </a:solidFill>
                <a:effectLst/>
                <a:latin typeface="Roboto"/>
              </a:rPr>
              <a:t>latin</a:t>
            </a:r>
            <a:r>
              <a:rPr lang="en-US" sz="2400" b="0" i="0" dirty="0">
                <a:solidFill>
                  <a:srgbClr val="212121"/>
                </a:solidFill>
                <a:effectLst/>
                <a:latin typeface="Roboto"/>
              </a:rPr>
              <a:t> and pop music since they have the highest popularity</a:t>
            </a:r>
          </a:p>
          <a:p>
            <a:pPr algn="l">
              <a:buFont typeface="+mj-lt"/>
              <a:buAutoNum type="arabicPeriod"/>
            </a:pPr>
            <a:endParaRPr lang="en-US" sz="2400" b="0" i="0" dirty="0">
              <a:solidFill>
                <a:srgbClr val="212121"/>
              </a:solidFill>
              <a:effectLst/>
              <a:latin typeface="Roboto"/>
            </a:endParaRPr>
          </a:p>
          <a:p>
            <a:pPr algn="l">
              <a:buFont typeface="+mj-lt"/>
              <a:buAutoNum type="arabicPeriod"/>
            </a:pPr>
            <a:r>
              <a:rPr lang="en-US" sz="2400" b="0" i="0" dirty="0">
                <a:solidFill>
                  <a:srgbClr val="212121"/>
                </a:solidFill>
                <a:effectLst/>
                <a:latin typeface="Roboto"/>
              </a:rPr>
              <a:t>The best predictive model to use is Random Forest regressor. The model will be able to predict the popularity of incoming tracks.</a:t>
            </a:r>
          </a:p>
          <a:p>
            <a:pPr algn="l"/>
            <a:endParaRPr lang="en-US" sz="2400" b="0" i="0" dirty="0">
              <a:solidFill>
                <a:srgbClr val="212121"/>
              </a:solidFill>
              <a:effectLst/>
              <a:latin typeface="Roboto"/>
            </a:endParaRPr>
          </a:p>
          <a:p>
            <a:r>
              <a:rPr lang="en-US" sz="2400" b="0" i="0" dirty="0">
                <a:solidFill>
                  <a:srgbClr val="212121"/>
                </a:solidFill>
                <a:effectLst/>
                <a:latin typeface="Roboto"/>
              </a:rPr>
              <a:t>3. The company should take note of incoming tracks that fall in segment A and B since they have high </a:t>
            </a:r>
            <a:r>
              <a:rPr lang="en-US" sz="2400" dirty="0">
                <a:solidFill>
                  <a:srgbClr val="212121"/>
                </a:solidFill>
                <a:latin typeface="Roboto"/>
              </a:rPr>
              <a:t>frequency</a:t>
            </a:r>
            <a:r>
              <a:rPr lang="en-US" sz="2400" b="0" i="0" dirty="0">
                <a:solidFill>
                  <a:srgbClr val="212121"/>
                </a:solidFill>
                <a:effectLst/>
                <a:latin typeface="Roboto"/>
              </a:rPr>
              <a:t>. </a:t>
            </a:r>
          </a:p>
          <a:p>
            <a:endParaRPr lang="en-US" sz="2400" b="0" i="0" dirty="0">
              <a:solidFill>
                <a:srgbClr val="212121"/>
              </a:solidFill>
              <a:effectLst/>
              <a:latin typeface="Roboto"/>
            </a:endParaRPr>
          </a:p>
          <a:p>
            <a:r>
              <a:rPr lang="en-US" sz="2400" b="0" i="0" dirty="0">
                <a:solidFill>
                  <a:srgbClr val="212121"/>
                </a:solidFill>
                <a:effectLst/>
                <a:latin typeface="Roboto"/>
              </a:rPr>
              <a:t>4. The company should try to research on why there are a lot of outliers in the dataset to improve models prediction efficiency</a:t>
            </a:r>
            <a:endParaRPr lang="en-KE" sz="2400" dirty="0"/>
          </a:p>
        </p:txBody>
      </p:sp>
      <p:sp>
        <p:nvSpPr>
          <p:cNvPr id="3" name="Rectangle 2">
            <a:extLst>
              <a:ext uri="{FF2B5EF4-FFF2-40B4-BE49-F238E27FC236}">
                <a16:creationId xmlns:a16="http://schemas.microsoft.com/office/drawing/2014/main" id="{18FF9D74-1920-4331-B106-939D43051766}"/>
              </a:ext>
            </a:extLst>
          </p:cNvPr>
          <p:cNvSpPr/>
          <p:nvPr/>
        </p:nvSpPr>
        <p:spPr>
          <a:xfrm>
            <a:off x="723899" y="1562407"/>
            <a:ext cx="10744200" cy="48028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a:p>
        </p:txBody>
      </p:sp>
    </p:spTree>
    <p:extLst>
      <p:ext uri="{BB962C8B-B14F-4D97-AF65-F5344CB8AC3E}">
        <p14:creationId xmlns:p14="http://schemas.microsoft.com/office/powerpoint/2010/main" val="4040295431"/>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3" name="图片 3"/>
          <p:cNvPicPr>
            <a:picLocks noChangeAspect="1"/>
          </p:cNvPicPr>
          <p:nvPr/>
        </p:nvPicPr>
        <p:blipFill>
          <a:blip r:embed="rId2"/>
          <a:srcRect l="5727" r="16841" b="26530"/>
          <a:stretch>
            <a:fillRect/>
          </a:stretch>
        </p:blipFill>
        <p:spPr>
          <a:xfrm>
            <a:off x="-9525" y="0"/>
            <a:ext cx="12192000" cy="6858000"/>
          </a:xfrm>
          <a:prstGeom prst="rect">
            <a:avLst/>
          </a:prstGeom>
          <a:noFill/>
          <a:ln w="9525">
            <a:noFill/>
          </a:ln>
        </p:spPr>
      </p:pic>
      <p:grpSp>
        <p:nvGrpSpPr>
          <p:cNvPr id="31" name="组合 1"/>
          <p:cNvGrpSpPr/>
          <p:nvPr/>
        </p:nvGrpSpPr>
        <p:grpSpPr>
          <a:xfrm>
            <a:off x="-9525" y="168437"/>
            <a:ext cx="3504561" cy="463550"/>
            <a:chOff x="3448565" y="1912142"/>
            <a:chExt cx="4927433" cy="2485075"/>
          </a:xfrm>
        </p:grpSpPr>
        <p:cxnSp>
          <p:nvCxnSpPr>
            <p:cNvPr id="3145736" name="直接连接符 18"/>
            <p:cNvCxnSpPr>
              <a:cxnSpLocks/>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7" name="直接连接符 19"/>
            <p:cNvCxnSpPr>
              <a:cxnSpLocks/>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8" name="直接连接符 20"/>
            <p:cNvCxnSpPr>
              <a:cxnSpLocks/>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9" name="直接连接符 22"/>
            <p:cNvCxnSpPr>
              <a:cxnSpLocks/>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40" name="直接连接符 23"/>
            <p:cNvCxnSpPr>
              <a:cxnSpLocks/>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41" name="直接连接符 24"/>
            <p:cNvCxnSpPr>
              <a:cxnSpLocks/>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42" name="直接连接符 25"/>
            <p:cNvCxnSpPr>
              <a:cxnSpLocks/>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48589" name="文本框 28"/>
          <p:cNvSpPr txBox="1"/>
          <p:nvPr/>
        </p:nvSpPr>
        <p:spPr>
          <a:xfrm>
            <a:off x="508909" y="209917"/>
            <a:ext cx="3097889" cy="461665"/>
          </a:xfrm>
          <a:prstGeom prst="rect">
            <a:avLst/>
          </a:prstGeom>
          <a:noFill/>
          <a:ln w="9525">
            <a:noFill/>
          </a:ln>
        </p:spPr>
        <p:txBody>
          <a:bodyPr wrap="square" anchor="t">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b="1" dirty="0">
                <a:solidFill>
                  <a:srgbClr val="404040"/>
                </a:solidFill>
                <a:latin typeface="Calibri" panose="020F0502020204030204" pitchFamily="34" charset="0"/>
                <a:ea typeface="Calibri" panose="020F0502020204030204" pitchFamily="34" charset="0"/>
              </a:rPr>
              <a:t>SPOTIFY TECHNOLOGY</a:t>
            </a:r>
            <a:endParaRPr kumimoji="0" lang="zh-CN" altLang="en-US" sz="2400" b="1"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endParaRPr>
          </a:p>
        </p:txBody>
      </p:sp>
      <p:sp>
        <p:nvSpPr>
          <p:cNvPr id="1048591" name="文本框 6"/>
          <p:cNvSpPr txBox="1"/>
          <p:nvPr/>
        </p:nvSpPr>
        <p:spPr>
          <a:xfrm>
            <a:off x="4129502" y="1394509"/>
            <a:ext cx="3612418" cy="523220"/>
          </a:xfrm>
          <a:prstGeom prst="rect">
            <a:avLst/>
          </a:prstGeom>
          <a:noFill/>
          <a:ln w="9525">
            <a:noFill/>
          </a:ln>
        </p:spPr>
        <p:txBody>
          <a:bodyPr wrap="square" anchor="t">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800" b="1" dirty="0">
                <a:solidFill>
                  <a:srgbClr val="404040"/>
                </a:solidFill>
                <a:latin typeface="Calibri" panose="020F0502020204030204" pitchFamily="34" charset="0"/>
                <a:ea typeface="Calibri" panose="020F0502020204030204" pitchFamily="34" charset="0"/>
              </a:rPr>
              <a:t>Impact of the solution</a:t>
            </a:r>
            <a:endParaRPr kumimoji="0" lang="zh-CN" altLang="en-US" sz="2800" b="1"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endParaRPr>
          </a:p>
        </p:txBody>
      </p:sp>
      <p:sp>
        <p:nvSpPr>
          <p:cNvPr id="2" name="TextBox 1">
            <a:extLst>
              <a:ext uri="{FF2B5EF4-FFF2-40B4-BE49-F238E27FC236}">
                <a16:creationId xmlns:a16="http://schemas.microsoft.com/office/drawing/2014/main" id="{11A0A73A-5A48-48C9-BDBE-73C5FF1EFC94}"/>
              </a:ext>
            </a:extLst>
          </p:cNvPr>
          <p:cNvSpPr txBox="1"/>
          <p:nvPr/>
        </p:nvSpPr>
        <p:spPr>
          <a:xfrm>
            <a:off x="939800" y="2001482"/>
            <a:ext cx="10490200" cy="4062651"/>
          </a:xfrm>
          <a:prstGeom prst="rect">
            <a:avLst/>
          </a:prstGeom>
          <a:noFill/>
        </p:spPr>
        <p:txBody>
          <a:bodyPr wrap="square" rtlCol="0">
            <a:spAutoFit/>
          </a:bodyPr>
          <a:lstStyle/>
          <a:p>
            <a:pPr algn="l">
              <a:buFont typeface="+mj-lt"/>
              <a:buAutoNum type="arabicPeriod"/>
            </a:pPr>
            <a:r>
              <a:rPr lang="en-US" sz="2400" dirty="0">
                <a:solidFill>
                  <a:srgbClr val="000000"/>
                </a:solidFill>
                <a:latin typeface="Lato"/>
              </a:rPr>
              <a:t> Data analysis results will assist the management to identify and understand the data more. For example distributions, top rated tracks, genre popularity..</a:t>
            </a:r>
          </a:p>
          <a:p>
            <a:pPr algn="l">
              <a:buFont typeface="+mj-lt"/>
              <a:buAutoNum type="arabicPeriod"/>
            </a:pPr>
            <a:endParaRPr lang="en-US" sz="2400" dirty="0">
              <a:solidFill>
                <a:srgbClr val="000000"/>
              </a:solidFill>
              <a:latin typeface="Lato"/>
            </a:endParaRPr>
          </a:p>
          <a:p>
            <a:pPr algn="l">
              <a:buFont typeface="+mj-lt"/>
              <a:buAutoNum type="arabicPeriod"/>
            </a:pPr>
            <a:r>
              <a:rPr lang="en-US" sz="2400" dirty="0">
                <a:solidFill>
                  <a:srgbClr val="000000"/>
                </a:solidFill>
                <a:latin typeface="Lato"/>
              </a:rPr>
              <a:t>The management will be able to have popularity predictions on incoming tracks early enough thereby making better plans on the track accessibility to people. Hence more revenue</a:t>
            </a:r>
            <a:endParaRPr lang="en-US" sz="2400" b="0" i="0" dirty="0">
              <a:solidFill>
                <a:srgbClr val="000000"/>
              </a:solidFill>
              <a:effectLst/>
              <a:latin typeface="Lato"/>
            </a:endParaRPr>
          </a:p>
          <a:p>
            <a:pPr algn="l">
              <a:buFont typeface="+mj-lt"/>
              <a:buAutoNum type="arabicPeriod"/>
            </a:pPr>
            <a:endParaRPr lang="en-US" sz="2400" b="0" i="0" dirty="0">
              <a:solidFill>
                <a:srgbClr val="000000"/>
              </a:solidFill>
              <a:effectLst/>
              <a:latin typeface="Lato"/>
            </a:endParaRPr>
          </a:p>
          <a:p>
            <a:pPr algn="l"/>
            <a:r>
              <a:rPr lang="en-US" sz="2400" dirty="0">
                <a:solidFill>
                  <a:srgbClr val="000000"/>
                </a:solidFill>
                <a:latin typeface="Lato"/>
              </a:rPr>
              <a:t>3. The track segmentation will make genre grouping easier hence less time is required.  </a:t>
            </a:r>
            <a:endParaRPr lang="en-US" sz="2400" b="0" i="0" dirty="0">
              <a:solidFill>
                <a:srgbClr val="000000"/>
              </a:solidFill>
              <a:effectLst/>
              <a:latin typeface="Lato"/>
            </a:endParaRPr>
          </a:p>
          <a:p>
            <a:endParaRPr lang="en-KE" dirty="0"/>
          </a:p>
        </p:txBody>
      </p:sp>
    </p:spTree>
    <p:extLst>
      <p:ext uri="{BB962C8B-B14F-4D97-AF65-F5344CB8AC3E}">
        <p14:creationId xmlns:p14="http://schemas.microsoft.com/office/powerpoint/2010/main" val="716633630"/>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85" name="图片 3"/>
          <p:cNvPicPr>
            <a:picLocks noChangeAspect="1"/>
          </p:cNvPicPr>
          <p:nvPr/>
        </p:nvPicPr>
        <p:blipFill>
          <a:blip r:embed="rId2"/>
          <a:srcRect l="5727" r="16841" b="26530"/>
          <a:stretch>
            <a:fillRect/>
          </a:stretch>
        </p:blipFill>
        <p:spPr>
          <a:xfrm>
            <a:off x="0" y="-8652"/>
            <a:ext cx="12192000" cy="6858000"/>
          </a:xfrm>
          <a:prstGeom prst="rect">
            <a:avLst/>
          </a:prstGeom>
          <a:noFill/>
          <a:ln w="9525">
            <a:noFill/>
          </a:ln>
        </p:spPr>
      </p:pic>
      <p:grpSp>
        <p:nvGrpSpPr>
          <p:cNvPr id="61" name="组合 1"/>
          <p:cNvGrpSpPr/>
          <p:nvPr/>
        </p:nvGrpSpPr>
        <p:grpSpPr>
          <a:xfrm>
            <a:off x="0" y="257175"/>
            <a:ext cx="4239302" cy="702469"/>
            <a:chOff x="3448565" y="1912142"/>
            <a:chExt cx="4927433" cy="2485075"/>
          </a:xfrm>
        </p:grpSpPr>
        <p:cxnSp>
          <p:nvCxnSpPr>
            <p:cNvPr id="3145816" name="直接连接符 18"/>
            <p:cNvCxnSpPr>
              <a:cxnSpLocks/>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817" name="直接连接符 19"/>
            <p:cNvCxnSpPr>
              <a:cxnSpLocks/>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818" name="直接连接符 20"/>
            <p:cNvCxnSpPr>
              <a:cxnSpLocks/>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819" name="直接连接符 22"/>
            <p:cNvCxnSpPr>
              <a:cxnSpLocks/>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820" name="直接连接符 23"/>
            <p:cNvCxnSpPr>
              <a:cxnSpLocks/>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821" name="直接连接符 24"/>
            <p:cNvCxnSpPr>
              <a:cxnSpLocks/>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822" name="直接连接符 25"/>
            <p:cNvCxnSpPr>
              <a:cxnSpLocks/>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48795" name="文本框 28"/>
          <p:cNvSpPr txBox="1"/>
          <p:nvPr/>
        </p:nvSpPr>
        <p:spPr>
          <a:xfrm>
            <a:off x="403354" y="388333"/>
            <a:ext cx="3744912" cy="461963"/>
          </a:xfrm>
          <a:prstGeom prst="rect">
            <a:avLst/>
          </a:prstGeom>
          <a:noFill/>
          <a:ln w="9525">
            <a:noFill/>
          </a:ln>
        </p:spPr>
        <p:txBody>
          <a:bodyPr anchor="t">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rPr>
              <a:t>Solution Implementation</a:t>
            </a:r>
            <a:endParaRPr kumimoji="0" lang="zh-CN" altLang="en-US" sz="2400" b="1"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endParaRPr>
          </a:p>
        </p:txBody>
      </p:sp>
      <p:sp>
        <p:nvSpPr>
          <p:cNvPr id="1048797" name="圆角矩形 12"/>
          <p:cNvSpPr/>
          <p:nvPr/>
        </p:nvSpPr>
        <p:spPr>
          <a:xfrm>
            <a:off x="2486025" y="2038350"/>
            <a:ext cx="2286000" cy="3200400"/>
          </a:xfrm>
          <a:prstGeom prst="roundRect">
            <a:avLst/>
          </a:prstGeom>
          <a:noFill/>
          <a:ln>
            <a:solidFill>
              <a:srgbClr val="7E7E7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3145823" name="直接连接符 13"/>
          <p:cNvCxnSpPr>
            <a:cxnSpLocks/>
            <a:stCxn id="1048797" idx="3"/>
          </p:cNvCxnSpPr>
          <p:nvPr/>
        </p:nvCxnSpPr>
        <p:spPr>
          <a:xfrm flipV="1">
            <a:off x="4772025" y="2303463"/>
            <a:ext cx="1335088" cy="1335088"/>
          </a:xfrm>
          <a:prstGeom prst="line">
            <a:avLst/>
          </a:prstGeom>
          <a:ln>
            <a:solidFill>
              <a:srgbClr val="7E7E7E"/>
            </a:solidFill>
          </a:ln>
        </p:spPr>
        <p:style>
          <a:lnRef idx="1">
            <a:schemeClr val="accent1"/>
          </a:lnRef>
          <a:fillRef idx="0">
            <a:schemeClr val="accent1"/>
          </a:fillRef>
          <a:effectRef idx="0">
            <a:schemeClr val="accent1"/>
          </a:effectRef>
          <a:fontRef idx="minor">
            <a:schemeClr val="tx1"/>
          </a:fontRef>
        </p:style>
      </p:cxnSp>
      <p:cxnSp>
        <p:nvCxnSpPr>
          <p:cNvPr id="3145824" name="直接连接符 14"/>
          <p:cNvCxnSpPr>
            <a:cxnSpLocks/>
            <a:stCxn id="1048797" idx="3"/>
          </p:cNvCxnSpPr>
          <p:nvPr/>
        </p:nvCxnSpPr>
        <p:spPr>
          <a:xfrm>
            <a:off x="4772025" y="3638550"/>
            <a:ext cx="1323975" cy="1323975"/>
          </a:xfrm>
          <a:prstGeom prst="line">
            <a:avLst/>
          </a:prstGeom>
          <a:ln>
            <a:solidFill>
              <a:srgbClr val="7E7E7E"/>
            </a:solidFill>
          </a:ln>
        </p:spPr>
        <p:style>
          <a:lnRef idx="1">
            <a:schemeClr val="accent1"/>
          </a:lnRef>
          <a:fillRef idx="0">
            <a:schemeClr val="accent1"/>
          </a:fillRef>
          <a:effectRef idx="0">
            <a:schemeClr val="accent1"/>
          </a:effectRef>
          <a:fontRef idx="minor">
            <a:schemeClr val="tx1"/>
          </a:fontRef>
        </p:style>
      </p:cxnSp>
      <p:cxnSp>
        <p:nvCxnSpPr>
          <p:cNvPr id="3145825" name="直接连接符 15"/>
          <p:cNvCxnSpPr>
            <a:cxnSpLocks/>
            <a:stCxn id="1048797" idx="3"/>
          </p:cNvCxnSpPr>
          <p:nvPr/>
        </p:nvCxnSpPr>
        <p:spPr>
          <a:xfrm>
            <a:off x="4772025" y="3638550"/>
            <a:ext cx="1335088" cy="0"/>
          </a:xfrm>
          <a:prstGeom prst="line">
            <a:avLst/>
          </a:prstGeom>
          <a:ln>
            <a:solidFill>
              <a:srgbClr val="7E7E7E"/>
            </a:solidFill>
          </a:ln>
        </p:spPr>
        <p:style>
          <a:lnRef idx="1">
            <a:schemeClr val="accent1"/>
          </a:lnRef>
          <a:fillRef idx="0">
            <a:schemeClr val="accent1"/>
          </a:fillRef>
          <a:effectRef idx="0">
            <a:schemeClr val="accent1"/>
          </a:effectRef>
          <a:fontRef idx="minor">
            <a:schemeClr val="tx1"/>
          </a:fontRef>
        </p:style>
      </p:cxnSp>
      <p:sp>
        <p:nvSpPr>
          <p:cNvPr id="1048798" name="椭圆 16"/>
          <p:cNvSpPr/>
          <p:nvPr/>
        </p:nvSpPr>
        <p:spPr>
          <a:xfrm>
            <a:off x="6327775" y="1765300"/>
            <a:ext cx="857250" cy="85725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48799" name="椭圆 17"/>
          <p:cNvSpPr/>
          <p:nvPr/>
        </p:nvSpPr>
        <p:spPr>
          <a:xfrm>
            <a:off x="6327775" y="3209925"/>
            <a:ext cx="857250" cy="85725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48800" name="椭圆 21"/>
          <p:cNvSpPr/>
          <p:nvPr/>
        </p:nvSpPr>
        <p:spPr>
          <a:xfrm>
            <a:off x="6327775" y="4656138"/>
            <a:ext cx="857250" cy="857250"/>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48801" name="矩形 12"/>
          <p:cNvSpPr>
            <a:spLocks noChangeArrowheads="1"/>
          </p:cNvSpPr>
          <p:nvPr/>
        </p:nvSpPr>
        <p:spPr bwMode="auto">
          <a:xfrm>
            <a:off x="7265989" y="4687189"/>
            <a:ext cx="3414712" cy="551561"/>
          </a:xfrm>
          <a:prstGeom prst="rect">
            <a:avLst/>
          </a:prstGeom>
          <a:noFill/>
          <a:ln>
            <a:noFill/>
          </a:ln>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1216025" rtl="0" eaLnBrk="1" fontAlgn="auto" latinLnBrk="0" hangingPunct="1">
              <a:lnSpc>
                <a:spcPct val="120000"/>
              </a:lnSpc>
              <a:spcBef>
                <a:spcPct val="20000"/>
              </a:spcBef>
              <a:spcAft>
                <a:spcPts val="0"/>
              </a:spcAft>
              <a:buClrTx/>
              <a:buSzTx/>
              <a:buFontTx/>
              <a:buNone/>
              <a:tabLst/>
              <a:defRPr/>
            </a:pPr>
            <a:r>
              <a:rPr lang="en-US" altLang="zh-CN" sz="3200" dirty="0">
                <a:ea typeface="Calibri" panose="020F0502020204030204" pitchFamily="34" charset="0"/>
                <a:sym typeface="Arial" panose="020B0604020202020204" pitchFamily="34" charset="0"/>
              </a:rPr>
              <a:t>Software engineer</a:t>
            </a:r>
            <a:endParaRPr kumimoji="0" lang="en-US" altLang="zh-CN" sz="3200" b="0" i="0" u="none" strike="noStrike" kern="1200" cap="none" spc="0" normalizeH="0" baseline="0" noProof="0" dirty="0">
              <a:ln>
                <a:noFill/>
              </a:ln>
              <a:effectLst/>
              <a:uLnTx/>
              <a:uFillTx/>
              <a:ea typeface="Calibri" panose="020F0502020204030204" pitchFamily="34" charset="0"/>
              <a:sym typeface="Arial" panose="020B0604020202020204" pitchFamily="34" charset="0"/>
            </a:endParaRPr>
          </a:p>
        </p:txBody>
      </p:sp>
      <p:sp>
        <p:nvSpPr>
          <p:cNvPr id="1048802" name="矩形 13"/>
          <p:cNvSpPr>
            <a:spLocks noChangeArrowheads="1"/>
          </p:cNvSpPr>
          <p:nvPr/>
        </p:nvSpPr>
        <p:spPr bwMode="auto">
          <a:xfrm>
            <a:off x="7662863" y="3243263"/>
            <a:ext cx="3017838" cy="241285"/>
          </a:xfrm>
          <a:prstGeom prst="rect">
            <a:avLst/>
          </a:prstGeom>
          <a:noFill/>
          <a:ln>
            <a:noFill/>
          </a:ln>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1216025" rtl="0" eaLnBrk="1" fontAlgn="auto" latinLnBrk="0" hangingPunct="1">
              <a:lnSpc>
                <a:spcPct val="120000"/>
              </a:lnSpc>
              <a:spcBef>
                <a:spcPct val="20000"/>
              </a:spcBef>
              <a:spcAft>
                <a:spcPts val="0"/>
              </a:spcAft>
              <a:buClrTx/>
              <a:buSzTx/>
              <a:buFontTx/>
              <a:buNone/>
              <a:tabLst/>
              <a:defRPr/>
            </a:pPr>
            <a:r>
              <a:rPr kumimoji="0" lang="en-US" altLang="zh-CN" sz="1400" b="0" i="0"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Calibri" panose="020F0502020204030204" pitchFamily="34" charset="0"/>
                <a:cs typeface="+mn-cs"/>
                <a:sym typeface="Arial" panose="020B0604020202020204" pitchFamily="34" charset="0"/>
              </a:rPr>
              <a:t> </a:t>
            </a:r>
          </a:p>
        </p:txBody>
      </p:sp>
      <p:sp>
        <p:nvSpPr>
          <p:cNvPr id="1048804" name="文本框 15"/>
          <p:cNvSpPr txBox="1"/>
          <p:nvPr/>
        </p:nvSpPr>
        <p:spPr>
          <a:xfrm>
            <a:off x="6456363" y="1949450"/>
            <a:ext cx="760412" cy="523875"/>
          </a:xfrm>
          <a:prstGeom prst="rect">
            <a:avLst/>
          </a:prstGeom>
          <a:noFill/>
          <a:ln w="9525">
            <a:noFill/>
          </a:ln>
        </p:spPr>
        <p:txBody>
          <a:bodyPr anchor="t">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1"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rPr>
              <a:t>01</a:t>
            </a:r>
            <a:endParaRPr kumimoji="0" lang="zh-CN" altLang="en-US" sz="2800" b="1"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endParaRPr>
          </a:p>
        </p:txBody>
      </p:sp>
      <p:sp>
        <p:nvSpPr>
          <p:cNvPr id="1048805" name="文本框 16"/>
          <p:cNvSpPr txBox="1"/>
          <p:nvPr/>
        </p:nvSpPr>
        <p:spPr>
          <a:xfrm>
            <a:off x="6426200" y="3378200"/>
            <a:ext cx="760413" cy="523875"/>
          </a:xfrm>
          <a:prstGeom prst="rect">
            <a:avLst/>
          </a:prstGeom>
          <a:noFill/>
          <a:ln w="9525">
            <a:noFill/>
          </a:ln>
        </p:spPr>
        <p:txBody>
          <a:bodyPr anchor="t">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1"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rPr>
              <a:t>02</a:t>
            </a:r>
            <a:endParaRPr kumimoji="0" lang="zh-CN" altLang="en-US" sz="2800" b="1"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endParaRPr>
          </a:p>
        </p:txBody>
      </p:sp>
      <p:sp>
        <p:nvSpPr>
          <p:cNvPr id="1048806" name="文本框 17"/>
          <p:cNvSpPr txBox="1"/>
          <p:nvPr/>
        </p:nvSpPr>
        <p:spPr>
          <a:xfrm>
            <a:off x="6426200" y="4822825"/>
            <a:ext cx="760413" cy="523875"/>
          </a:xfrm>
          <a:prstGeom prst="rect">
            <a:avLst/>
          </a:prstGeom>
          <a:noFill/>
          <a:ln w="9525">
            <a:noFill/>
          </a:ln>
        </p:spPr>
        <p:txBody>
          <a:bodyPr anchor="t">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1"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rPr>
              <a:t>03</a:t>
            </a:r>
            <a:endParaRPr kumimoji="0" lang="zh-CN" altLang="en-US" sz="2800" b="1"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endParaRPr>
          </a:p>
        </p:txBody>
      </p:sp>
      <p:sp>
        <p:nvSpPr>
          <p:cNvPr id="1048807" name="文本框 18"/>
          <p:cNvSpPr txBox="1"/>
          <p:nvPr/>
        </p:nvSpPr>
        <p:spPr>
          <a:xfrm>
            <a:off x="3146236" y="3311128"/>
            <a:ext cx="1244600" cy="369332"/>
          </a:xfrm>
          <a:prstGeom prst="rect">
            <a:avLst/>
          </a:prstGeom>
          <a:noFill/>
          <a:ln w="9525">
            <a:noFill/>
          </a:ln>
        </p:spPr>
        <p:txBody>
          <a:bodyPr wrap="square" anchor="t">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b="1" dirty="0">
                <a:solidFill>
                  <a:srgbClr val="404040"/>
                </a:solidFill>
                <a:latin typeface="Calibri" panose="020F0502020204030204" pitchFamily="34" charset="0"/>
                <a:ea typeface="Calibri" panose="020F0502020204030204" pitchFamily="34" charset="0"/>
              </a:rPr>
              <a:t>Project</a:t>
            </a:r>
            <a:endParaRPr kumimoji="0" lang="zh-CN" altLang="en-US" sz="1800" b="1"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endParaRPr>
          </a:p>
        </p:txBody>
      </p:sp>
      <p:sp>
        <p:nvSpPr>
          <p:cNvPr id="2" name="矩形 12">
            <a:extLst>
              <a:ext uri="{FF2B5EF4-FFF2-40B4-BE49-F238E27FC236}">
                <a16:creationId xmlns:a16="http://schemas.microsoft.com/office/drawing/2014/main" id="{2B7E7BA1-E0C2-47C6-A2CC-07C81E7ED7A8}"/>
              </a:ext>
            </a:extLst>
          </p:cNvPr>
          <p:cNvSpPr>
            <a:spLocks noChangeArrowheads="1"/>
          </p:cNvSpPr>
          <p:nvPr/>
        </p:nvSpPr>
        <p:spPr bwMode="auto">
          <a:xfrm>
            <a:off x="7185025" y="1770952"/>
            <a:ext cx="3414712" cy="551561"/>
          </a:xfrm>
          <a:prstGeom prst="rect">
            <a:avLst/>
          </a:prstGeom>
          <a:noFill/>
          <a:ln>
            <a:noFill/>
          </a:ln>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1216025" rtl="0" eaLnBrk="1" fontAlgn="auto" latinLnBrk="0" hangingPunct="1">
              <a:lnSpc>
                <a:spcPct val="120000"/>
              </a:lnSpc>
              <a:spcBef>
                <a:spcPct val="20000"/>
              </a:spcBef>
              <a:spcAft>
                <a:spcPts val="0"/>
              </a:spcAft>
              <a:buClrTx/>
              <a:buSzTx/>
              <a:buFontTx/>
              <a:buNone/>
              <a:tabLst/>
              <a:defRPr/>
            </a:pPr>
            <a:r>
              <a:rPr lang="en-US" altLang="zh-CN" sz="3200" dirty="0">
                <a:ea typeface="Calibri" panose="020F0502020204030204" pitchFamily="34" charset="0"/>
                <a:sym typeface="Arial" panose="020B0604020202020204" pitchFamily="34" charset="0"/>
              </a:rPr>
              <a:t>Project Manager</a:t>
            </a:r>
            <a:endParaRPr kumimoji="0" lang="en-US" altLang="zh-CN" sz="3200" b="0" i="0" u="none" strike="noStrike" kern="1200" cap="none" spc="0" normalizeH="0" baseline="0" noProof="0" dirty="0">
              <a:ln>
                <a:noFill/>
              </a:ln>
              <a:effectLst/>
              <a:uLnTx/>
              <a:uFillTx/>
              <a:ea typeface="Calibri" panose="020F0502020204030204" pitchFamily="34" charset="0"/>
              <a:sym typeface="Arial" panose="020B0604020202020204" pitchFamily="34" charset="0"/>
            </a:endParaRPr>
          </a:p>
        </p:txBody>
      </p:sp>
      <p:sp>
        <p:nvSpPr>
          <p:cNvPr id="3" name="矩形 12">
            <a:extLst>
              <a:ext uri="{FF2B5EF4-FFF2-40B4-BE49-F238E27FC236}">
                <a16:creationId xmlns:a16="http://schemas.microsoft.com/office/drawing/2014/main" id="{9F16262D-65E5-4897-A63B-918668A8B01A}"/>
              </a:ext>
            </a:extLst>
          </p:cNvPr>
          <p:cNvSpPr>
            <a:spLocks noChangeArrowheads="1"/>
          </p:cNvSpPr>
          <p:nvPr/>
        </p:nvSpPr>
        <p:spPr bwMode="auto">
          <a:xfrm>
            <a:off x="7202170" y="3311128"/>
            <a:ext cx="3414712" cy="551561"/>
          </a:xfrm>
          <a:prstGeom prst="rect">
            <a:avLst/>
          </a:prstGeom>
          <a:noFill/>
          <a:ln>
            <a:noFill/>
          </a:ln>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1216025" rtl="0" eaLnBrk="1" fontAlgn="auto" latinLnBrk="0" hangingPunct="1">
              <a:lnSpc>
                <a:spcPct val="120000"/>
              </a:lnSpc>
              <a:spcBef>
                <a:spcPct val="20000"/>
              </a:spcBef>
              <a:spcAft>
                <a:spcPts val="0"/>
              </a:spcAft>
              <a:buClrTx/>
              <a:buSzTx/>
              <a:buFontTx/>
              <a:buNone/>
              <a:tabLst/>
              <a:defRPr/>
            </a:pPr>
            <a:r>
              <a:rPr kumimoji="0" lang="en-US" altLang="zh-CN" sz="3200" b="0" i="0" u="none" strike="noStrike" kern="1200" cap="none" spc="0" normalizeH="0" baseline="0" noProof="0" dirty="0">
                <a:ln>
                  <a:noFill/>
                </a:ln>
                <a:effectLst/>
                <a:uLnTx/>
                <a:uFillTx/>
                <a:ea typeface="Calibri" panose="020F0502020204030204" pitchFamily="34" charset="0"/>
                <a:sym typeface="Arial" panose="020B0604020202020204" pitchFamily="34" charset="0"/>
              </a:rPr>
              <a:t>Data Scientist</a:t>
            </a:r>
          </a:p>
        </p:txBody>
      </p:sp>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3" name="图片 3"/>
          <p:cNvPicPr>
            <a:picLocks noChangeAspect="1"/>
          </p:cNvPicPr>
          <p:nvPr/>
        </p:nvPicPr>
        <p:blipFill>
          <a:blip r:embed="rId2"/>
          <a:srcRect l="5727" r="16841" b="26530"/>
          <a:stretch>
            <a:fillRect/>
          </a:stretch>
        </p:blipFill>
        <p:spPr>
          <a:xfrm>
            <a:off x="9525" y="43688"/>
            <a:ext cx="12192000" cy="6858000"/>
          </a:xfrm>
          <a:prstGeom prst="rect">
            <a:avLst/>
          </a:prstGeom>
          <a:noFill/>
          <a:ln w="9525">
            <a:noFill/>
          </a:ln>
        </p:spPr>
      </p:pic>
      <p:grpSp>
        <p:nvGrpSpPr>
          <p:cNvPr id="31" name="组合 1"/>
          <p:cNvGrpSpPr/>
          <p:nvPr/>
        </p:nvGrpSpPr>
        <p:grpSpPr>
          <a:xfrm>
            <a:off x="-9525" y="168437"/>
            <a:ext cx="3504561" cy="463550"/>
            <a:chOff x="3448565" y="1912142"/>
            <a:chExt cx="4927433" cy="2485075"/>
          </a:xfrm>
        </p:grpSpPr>
        <p:cxnSp>
          <p:nvCxnSpPr>
            <p:cNvPr id="3145736" name="直接连接符 18"/>
            <p:cNvCxnSpPr>
              <a:cxnSpLocks/>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7" name="直接连接符 19"/>
            <p:cNvCxnSpPr>
              <a:cxnSpLocks/>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8" name="直接连接符 20"/>
            <p:cNvCxnSpPr>
              <a:cxnSpLocks/>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9" name="直接连接符 22"/>
            <p:cNvCxnSpPr>
              <a:cxnSpLocks/>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40" name="直接连接符 23"/>
            <p:cNvCxnSpPr>
              <a:cxnSpLocks/>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41" name="直接连接符 24"/>
            <p:cNvCxnSpPr>
              <a:cxnSpLocks/>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42" name="直接连接符 25"/>
            <p:cNvCxnSpPr>
              <a:cxnSpLocks/>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48589" name="文本框 28"/>
          <p:cNvSpPr txBox="1"/>
          <p:nvPr/>
        </p:nvSpPr>
        <p:spPr>
          <a:xfrm>
            <a:off x="508909" y="209917"/>
            <a:ext cx="3097887" cy="461665"/>
          </a:xfrm>
          <a:prstGeom prst="rect">
            <a:avLst/>
          </a:prstGeom>
          <a:noFill/>
          <a:ln w="9525">
            <a:noFill/>
          </a:ln>
        </p:spPr>
        <p:txBody>
          <a:bodyPr wrap="square" anchor="t">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b="1" dirty="0">
                <a:solidFill>
                  <a:srgbClr val="404040"/>
                </a:solidFill>
                <a:latin typeface="Calibri" panose="020F0502020204030204" pitchFamily="34" charset="0"/>
                <a:ea typeface="Calibri" panose="020F0502020204030204" pitchFamily="34" charset="0"/>
              </a:rPr>
              <a:t>SPOTIFY TECHNOLOGY</a:t>
            </a:r>
            <a:endParaRPr kumimoji="0" lang="zh-CN" altLang="en-US" sz="2400" b="1"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endParaRPr>
          </a:p>
        </p:txBody>
      </p:sp>
      <p:sp>
        <p:nvSpPr>
          <p:cNvPr id="1048591" name="文本框 6"/>
          <p:cNvSpPr txBox="1"/>
          <p:nvPr/>
        </p:nvSpPr>
        <p:spPr>
          <a:xfrm>
            <a:off x="4528282" y="938724"/>
            <a:ext cx="3949505" cy="523220"/>
          </a:xfrm>
          <a:prstGeom prst="rect">
            <a:avLst/>
          </a:prstGeom>
          <a:noFill/>
          <a:ln w="9525">
            <a:noFill/>
          </a:ln>
        </p:spPr>
        <p:txBody>
          <a:bodyPr wrap="square" anchor="t">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800" b="1" dirty="0">
                <a:solidFill>
                  <a:srgbClr val="404040"/>
                </a:solidFill>
                <a:latin typeface="Calibri" panose="020F0502020204030204" pitchFamily="34" charset="0"/>
                <a:ea typeface="Calibri" panose="020F0502020204030204" pitchFamily="34" charset="0"/>
              </a:rPr>
              <a:t>Case Studies</a:t>
            </a:r>
            <a:endParaRPr kumimoji="0" lang="zh-CN" altLang="en-US" sz="2800" b="1"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endParaRPr>
          </a:p>
        </p:txBody>
      </p:sp>
      <p:sp>
        <p:nvSpPr>
          <p:cNvPr id="2" name="TextBox 1">
            <a:extLst>
              <a:ext uri="{FF2B5EF4-FFF2-40B4-BE49-F238E27FC236}">
                <a16:creationId xmlns:a16="http://schemas.microsoft.com/office/drawing/2014/main" id="{08BF7C93-D58A-48C6-A4A9-0BD1C5F35D2E}"/>
              </a:ext>
            </a:extLst>
          </p:cNvPr>
          <p:cNvSpPr txBox="1"/>
          <p:nvPr/>
        </p:nvSpPr>
        <p:spPr>
          <a:xfrm>
            <a:off x="609600" y="1698475"/>
            <a:ext cx="9550400" cy="2308324"/>
          </a:xfrm>
          <a:prstGeom prst="rect">
            <a:avLst/>
          </a:prstGeom>
          <a:noFill/>
        </p:spPr>
        <p:txBody>
          <a:bodyPr wrap="square" rtlCol="0">
            <a:spAutoFit/>
          </a:bodyPr>
          <a:lstStyle/>
          <a:p>
            <a:pPr algn="l"/>
            <a:r>
              <a:rPr lang="en-US" b="1" i="0" u="sng" dirty="0">
                <a:solidFill>
                  <a:srgbClr val="111111"/>
                </a:solidFill>
                <a:effectLst/>
                <a:latin typeface="Lato"/>
              </a:rPr>
              <a:t>Banking Sector</a:t>
            </a:r>
            <a:endParaRPr lang="en-US" b="1" i="0" dirty="0">
              <a:solidFill>
                <a:srgbClr val="111111"/>
              </a:solidFill>
              <a:effectLst/>
              <a:latin typeface="Lato"/>
            </a:endParaRPr>
          </a:p>
          <a:p>
            <a:pPr algn="l"/>
            <a:endParaRPr lang="en-US" b="0" i="0" dirty="0">
              <a:solidFill>
                <a:srgbClr val="000000"/>
              </a:solidFill>
              <a:effectLst/>
              <a:latin typeface="Lato"/>
            </a:endParaRPr>
          </a:p>
          <a:p>
            <a:pPr algn="l"/>
            <a:r>
              <a:rPr lang="en-US" b="0" i="0" dirty="0">
                <a:solidFill>
                  <a:srgbClr val="000000"/>
                </a:solidFill>
                <a:effectLst/>
                <a:latin typeface="Lato"/>
              </a:rPr>
              <a:t>Banking analysis requires a lot of effort as it contains a high risk of profit and loss. Customer analysis is one of the most used studies adopted in banking sectors. Problems such as loan default chance of a customer or for detecting any fraud transaction, random forest has been a great choice. </a:t>
            </a:r>
          </a:p>
          <a:p>
            <a:br>
              <a:rPr lang="en-US" dirty="0"/>
            </a:br>
            <a:endParaRPr lang="en-KE" dirty="0"/>
          </a:p>
        </p:txBody>
      </p:sp>
      <p:sp>
        <p:nvSpPr>
          <p:cNvPr id="3" name="TextBox 2">
            <a:extLst>
              <a:ext uri="{FF2B5EF4-FFF2-40B4-BE49-F238E27FC236}">
                <a16:creationId xmlns:a16="http://schemas.microsoft.com/office/drawing/2014/main" id="{0A642507-24A4-453E-AC75-FF8541246ED9}"/>
              </a:ext>
            </a:extLst>
          </p:cNvPr>
          <p:cNvSpPr txBox="1"/>
          <p:nvPr/>
        </p:nvSpPr>
        <p:spPr>
          <a:xfrm>
            <a:off x="609600" y="3898900"/>
            <a:ext cx="9448800" cy="2031325"/>
          </a:xfrm>
          <a:prstGeom prst="rect">
            <a:avLst/>
          </a:prstGeom>
          <a:noFill/>
        </p:spPr>
        <p:txBody>
          <a:bodyPr wrap="square" rtlCol="0">
            <a:spAutoFit/>
          </a:bodyPr>
          <a:lstStyle/>
          <a:p>
            <a:pPr algn="l"/>
            <a:r>
              <a:rPr lang="en-US" b="1" i="0" u="sng" dirty="0">
                <a:solidFill>
                  <a:srgbClr val="111111"/>
                </a:solidFill>
                <a:effectLst/>
                <a:latin typeface="Lato"/>
              </a:rPr>
              <a:t>Healthcare Sectors</a:t>
            </a:r>
            <a:endParaRPr lang="en-US" b="0" i="0" dirty="0">
              <a:solidFill>
                <a:srgbClr val="111111"/>
              </a:solidFill>
              <a:effectLst/>
              <a:latin typeface="Lato"/>
            </a:endParaRPr>
          </a:p>
          <a:p>
            <a:pPr algn="l"/>
            <a:endParaRPr lang="en-US" b="0" i="0" dirty="0">
              <a:solidFill>
                <a:srgbClr val="000000"/>
              </a:solidFill>
              <a:effectLst/>
              <a:latin typeface="Lato"/>
            </a:endParaRPr>
          </a:p>
          <a:p>
            <a:pPr algn="l"/>
            <a:r>
              <a:rPr lang="en-US" b="0" i="0" dirty="0">
                <a:solidFill>
                  <a:srgbClr val="000000"/>
                </a:solidFill>
                <a:effectLst/>
                <a:latin typeface="Lato"/>
              </a:rPr>
              <a:t>In pharmaceutical industries, random forest has been used to identify the potential of a certain medicine or the composition of chemicals required for medicines. It has also been used in hospitals to identify the diseases suffered by a patient, risk of cancer in a patient, and many other diseases where early analysis and research play a crucial role.</a:t>
            </a:r>
          </a:p>
          <a:p>
            <a:endParaRPr lang="en-KE" dirty="0"/>
          </a:p>
        </p:txBody>
      </p:sp>
    </p:spTree>
    <p:extLst>
      <p:ext uri="{BB962C8B-B14F-4D97-AF65-F5344CB8AC3E}">
        <p14:creationId xmlns:p14="http://schemas.microsoft.com/office/powerpoint/2010/main" val="2829181946"/>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3" name="图片 3"/>
          <p:cNvPicPr>
            <a:picLocks noChangeAspect="1"/>
          </p:cNvPicPr>
          <p:nvPr/>
        </p:nvPicPr>
        <p:blipFill>
          <a:blip r:embed="rId2"/>
          <a:srcRect l="5727" r="16841" b="26530"/>
          <a:stretch>
            <a:fillRect/>
          </a:stretch>
        </p:blipFill>
        <p:spPr>
          <a:xfrm>
            <a:off x="-9525" y="0"/>
            <a:ext cx="12192000" cy="6858000"/>
          </a:xfrm>
          <a:prstGeom prst="rect">
            <a:avLst/>
          </a:prstGeom>
          <a:noFill/>
          <a:ln w="9525">
            <a:noFill/>
          </a:ln>
        </p:spPr>
      </p:pic>
      <p:grpSp>
        <p:nvGrpSpPr>
          <p:cNvPr id="31" name="组合 1"/>
          <p:cNvGrpSpPr/>
          <p:nvPr/>
        </p:nvGrpSpPr>
        <p:grpSpPr>
          <a:xfrm>
            <a:off x="-9525" y="168437"/>
            <a:ext cx="3504561" cy="463550"/>
            <a:chOff x="3448565" y="1912142"/>
            <a:chExt cx="4927433" cy="2485075"/>
          </a:xfrm>
        </p:grpSpPr>
        <p:cxnSp>
          <p:nvCxnSpPr>
            <p:cNvPr id="3145736" name="直接连接符 18"/>
            <p:cNvCxnSpPr>
              <a:cxnSpLocks/>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7" name="直接连接符 19"/>
            <p:cNvCxnSpPr>
              <a:cxnSpLocks/>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8" name="直接连接符 20"/>
            <p:cNvCxnSpPr>
              <a:cxnSpLocks/>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9" name="直接连接符 22"/>
            <p:cNvCxnSpPr>
              <a:cxnSpLocks/>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40" name="直接连接符 23"/>
            <p:cNvCxnSpPr>
              <a:cxnSpLocks/>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41" name="直接连接符 24"/>
            <p:cNvCxnSpPr>
              <a:cxnSpLocks/>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42" name="直接连接符 25"/>
            <p:cNvCxnSpPr>
              <a:cxnSpLocks/>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48589" name="文本框 28"/>
          <p:cNvSpPr txBox="1"/>
          <p:nvPr/>
        </p:nvSpPr>
        <p:spPr>
          <a:xfrm>
            <a:off x="508909" y="209917"/>
            <a:ext cx="3097889" cy="461665"/>
          </a:xfrm>
          <a:prstGeom prst="rect">
            <a:avLst/>
          </a:prstGeom>
          <a:noFill/>
          <a:ln w="9525">
            <a:noFill/>
          </a:ln>
        </p:spPr>
        <p:txBody>
          <a:bodyPr wrap="square" anchor="t">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b="1" dirty="0">
                <a:solidFill>
                  <a:srgbClr val="404040"/>
                </a:solidFill>
                <a:latin typeface="Calibri" panose="020F0502020204030204" pitchFamily="34" charset="0"/>
                <a:ea typeface="Calibri" panose="020F0502020204030204" pitchFamily="34" charset="0"/>
              </a:rPr>
              <a:t>SPOTIFY TECHNOLOGY</a:t>
            </a:r>
            <a:endParaRPr kumimoji="0" lang="zh-CN" altLang="en-US" sz="2400" b="1"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endParaRPr>
          </a:p>
        </p:txBody>
      </p:sp>
      <p:sp>
        <p:nvSpPr>
          <p:cNvPr id="1048591" name="文本框 6"/>
          <p:cNvSpPr txBox="1"/>
          <p:nvPr/>
        </p:nvSpPr>
        <p:spPr>
          <a:xfrm>
            <a:off x="2910302" y="1236728"/>
            <a:ext cx="5471698" cy="523220"/>
          </a:xfrm>
          <a:prstGeom prst="rect">
            <a:avLst/>
          </a:prstGeom>
          <a:noFill/>
          <a:ln w="9525">
            <a:noFill/>
          </a:ln>
        </p:spPr>
        <p:txBody>
          <a:bodyPr wrap="square" anchor="t">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1"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rPr>
              <a:t>Limitations of random forest model</a:t>
            </a:r>
            <a:endParaRPr kumimoji="0" lang="zh-CN" altLang="en-US" sz="2800" b="1"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endParaRPr>
          </a:p>
        </p:txBody>
      </p:sp>
      <p:sp>
        <p:nvSpPr>
          <p:cNvPr id="2" name="TextBox 1">
            <a:extLst>
              <a:ext uri="{FF2B5EF4-FFF2-40B4-BE49-F238E27FC236}">
                <a16:creationId xmlns:a16="http://schemas.microsoft.com/office/drawing/2014/main" id="{11A0A73A-5A48-48C9-BDBE-73C5FF1EFC94}"/>
              </a:ext>
            </a:extLst>
          </p:cNvPr>
          <p:cNvSpPr txBox="1"/>
          <p:nvPr/>
        </p:nvSpPr>
        <p:spPr>
          <a:xfrm>
            <a:off x="939800" y="2001482"/>
            <a:ext cx="10490200" cy="2215991"/>
          </a:xfrm>
          <a:prstGeom prst="rect">
            <a:avLst/>
          </a:prstGeom>
          <a:noFill/>
        </p:spPr>
        <p:txBody>
          <a:bodyPr wrap="square" rtlCol="0">
            <a:spAutoFit/>
          </a:bodyPr>
          <a:lstStyle/>
          <a:p>
            <a:pPr algn="l">
              <a:buFont typeface="+mj-lt"/>
              <a:buAutoNum type="arabicPeriod"/>
            </a:pPr>
            <a:r>
              <a:rPr lang="en-US" sz="2400" b="0" i="0" dirty="0">
                <a:solidFill>
                  <a:srgbClr val="000000"/>
                </a:solidFill>
                <a:effectLst/>
                <a:latin typeface="Lato"/>
              </a:rPr>
              <a:t>It requires much computational power as well as resources as it builds numerous trees to combine their outputs.</a:t>
            </a:r>
          </a:p>
          <a:p>
            <a:pPr algn="l">
              <a:buFont typeface="+mj-lt"/>
              <a:buAutoNum type="arabicPeriod"/>
            </a:pPr>
            <a:endParaRPr lang="en-US" sz="2400" b="0" i="0" dirty="0">
              <a:solidFill>
                <a:srgbClr val="000000"/>
              </a:solidFill>
              <a:effectLst/>
              <a:latin typeface="Lato"/>
            </a:endParaRPr>
          </a:p>
          <a:p>
            <a:pPr algn="l">
              <a:buFont typeface="+mj-lt"/>
              <a:buAutoNum type="arabicPeriod"/>
            </a:pPr>
            <a:r>
              <a:rPr lang="en-US" sz="2400" b="0" i="0" dirty="0">
                <a:solidFill>
                  <a:srgbClr val="000000"/>
                </a:solidFill>
                <a:effectLst/>
                <a:latin typeface="Lato"/>
              </a:rPr>
              <a:t>Due to the ensemble of decision trees, it also suffers interpretability and fails to determine the significance of each variable.</a:t>
            </a:r>
          </a:p>
          <a:p>
            <a:endParaRPr lang="en-KE" dirty="0"/>
          </a:p>
        </p:txBody>
      </p:sp>
    </p:spTree>
    <p:extLst>
      <p:ext uri="{BB962C8B-B14F-4D97-AF65-F5344CB8AC3E}">
        <p14:creationId xmlns:p14="http://schemas.microsoft.com/office/powerpoint/2010/main" val="4195171989"/>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3" name="图片 3"/>
          <p:cNvPicPr>
            <a:picLocks noChangeAspect="1"/>
          </p:cNvPicPr>
          <p:nvPr/>
        </p:nvPicPr>
        <p:blipFill>
          <a:blip r:embed="rId2"/>
          <a:srcRect l="5727" r="16841" b="26530"/>
          <a:stretch>
            <a:fillRect/>
          </a:stretch>
        </p:blipFill>
        <p:spPr>
          <a:xfrm>
            <a:off x="9525" y="-17834"/>
            <a:ext cx="12192000" cy="6858000"/>
          </a:xfrm>
          <a:prstGeom prst="rect">
            <a:avLst/>
          </a:prstGeom>
          <a:noFill/>
          <a:ln w="9525">
            <a:noFill/>
          </a:ln>
        </p:spPr>
      </p:pic>
      <p:grpSp>
        <p:nvGrpSpPr>
          <p:cNvPr id="31" name="组合 1"/>
          <p:cNvGrpSpPr/>
          <p:nvPr/>
        </p:nvGrpSpPr>
        <p:grpSpPr>
          <a:xfrm>
            <a:off x="-9525" y="168437"/>
            <a:ext cx="3504561" cy="463550"/>
            <a:chOff x="3448565" y="1912142"/>
            <a:chExt cx="4927433" cy="2485075"/>
          </a:xfrm>
        </p:grpSpPr>
        <p:cxnSp>
          <p:nvCxnSpPr>
            <p:cNvPr id="3145736" name="直接连接符 18"/>
            <p:cNvCxnSpPr>
              <a:cxnSpLocks/>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7" name="直接连接符 19"/>
            <p:cNvCxnSpPr>
              <a:cxnSpLocks/>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8" name="直接连接符 20"/>
            <p:cNvCxnSpPr>
              <a:cxnSpLocks/>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9" name="直接连接符 22"/>
            <p:cNvCxnSpPr>
              <a:cxnSpLocks/>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40" name="直接连接符 23"/>
            <p:cNvCxnSpPr>
              <a:cxnSpLocks/>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41" name="直接连接符 24"/>
            <p:cNvCxnSpPr>
              <a:cxnSpLocks/>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42" name="直接连接符 25"/>
            <p:cNvCxnSpPr>
              <a:cxnSpLocks/>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48589" name="文本框 28"/>
          <p:cNvSpPr txBox="1"/>
          <p:nvPr/>
        </p:nvSpPr>
        <p:spPr>
          <a:xfrm>
            <a:off x="508909" y="209917"/>
            <a:ext cx="3498667" cy="461665"/>
          </a:xfrm>
          <a:prstGeom prst="rect">
            <a:avLst/>
          </a:prstGeom>
          <a:noFill/>
          <a:ln w="9525">
            <a:noFill/>
          </a:ln>
        </p:spPr>
        <p:txBody>
          <a:bodyPr wrap="square" anchor="t">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b="1" dirty="0">
                <a:solidFill>
                  <a:srgbClr val="404040"/>
                </a:solidFill>
                <a:latin typeface="Calibri" panose="020F0502020204030204" pitchFamily="34" charset="0"/>
                <a:ea typeface="Calibri" panose="020F0502020204030204" pitchFamily="34" charset="0"/>
              </a:rPr>
              <a:t>SPOTIFY TECHNOLOGY</a:t>
            </a:r>
            <a:endParaRPr kumimoji="0" lang="zh-CN" altLang="en-US" sz="2400" b="1"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endParaRPr>
          </a:p>
        </p:txBody>
      </p:sp>
      <p:sp>
        <p:nvSpPr>
          <p:cNvPr id="1048590" name="矩形 11"/>
          <p:cNvSpPr/>
          <p:nvPr/>
        </p:nvSpPr>
        <p:spPr>
          <a:xfrm>
            <a:off x="1449071" y="2522895"/>
            <a:ext cx="10515600" cy="7386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48591" name="文本框 6"/>
          <p:cNvSpPr txBox="1"/>
          <p:nvPr/>
        </p:nvSpPr>
        <p:spPr>
          <a:xfrm>
            <a:off x="4007582" y="1154356"/>
            <a:ext cx="3949505" cy="523220"/>
          </a:xfrm>
          <a:prstGeom prst="rect">
            <a:avLst/>
          </a:prstGeom>
          <a:noFill/>
          <a:ln w="9525">
            <a:noFill/>
          </a:ln>
        </p:spPr>
        <p:txBody>
          <a:bodyPr wrap="square" anchor="t">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800" b="1" dirty="0">
                <a:solidFill>
                  <a:srgbClr val="404040"/>
                </a:solidFill>
                <a:latin typeface="Calibri" panose="020F0502020204030204" pitchFamily="34" charset="0"/>
                <a:ea typeface="Calibri" panose="020F0502020204030204" pitchFamily="34" charset="0"/>
              </a:rPr>
              <a:t>Data analysis notebook</a:t>
            </a:r>
            <a:endParaRPr kumimoji="0" lang="zh-CN" altLang="en-US" sz="2800" b="1"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endParaRPr>
          </a:p>
        </p:txBody>
      </p:sp>
      <p:sp>
        <p:nvSpPr>
          <p:cNvPr id="1048593" name="矩形 8"/>
          <p:cNvSpPr/>
          <p:nvPr/>
        </p:nvSpPr>
        <p:spPr>
          <a:xfrm>
            <a:off x="1468121" y="2620075"/>
            <a:ext cx="10714354" cy="738664"/>
          </a:xfrm>
          <a:prstGeom prst="rect">
            <a:avLst/>
          </a:prstGeom>
          <a:noFill/>
          <a:ln w="9525">
            <a:noFill/>
          </a:ln>
        </p:spPr>
        <p:txBody>
          <a:bodyPr wrap="square" lIns="0" tIns="0" rIns="0" bIns="0" anchor="t">
            <a:spAutoFit/>
          </a:bodyPr>
          <a:lstStyle/>
          <a:p>
            <a:pPr marL="457200" rtl="0">
              <a:spcBef>
                <a:spcPts val="0"/>
              </a:spcBef>
              <a:spcAft>
                <a:spcPts val="0"/>
              </a:spcAft>
            </a:pPr>
            <a:r>
              <a:rPr kumimoji="0" lang="en-US" altLang="zh-CN" sz="1600" b="0"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sym typeface="Arial" panose="020B0604020202020204" pitchFamily="34" charset="0"/>
              </a:rPr>
              <a:t> </a:t>
            </a:r>
            <a:r>
              <a:rPr kumimoji="0" lang="en-US" altLang="zh-CN" sz="1600" kern="1200" cap="none" spc="0" normalizeH="0" baseline="0" noProof="0" dirty="0">
                <a:ln>
                  <a:noFill/>
                </a:ln>
                <a:solidFill>
                  <a:srgbClr val="2D3B45"/>
                </a:solidFill>
                <a:uLnTx/>
                <a:uFillTx/>
                <a:latin typeface="Arial" panose="020B0604020202020204" pitchFamily="34" charset="0"/>
                <a:ea typeface="Calibri" panose="020F0502020204030204" pitchFamily="34" charset="0"/>
                <a:cs typeface="+mn-cs"/>
                <a:sym typeface="Arial" panose="020B0604020202020204" pitchFamily="34" charset="0"/>
              </a:rPr>
              <a:t>Link to google </a:t>
            </a:r>
            <a:r>
              <a:rPr kumimoji="0" lang="en-US" altLang="zh-CN" sz="1600" kern="1200" cap="none" spc="0" normalizeH="0" baseline="0" noProof="0" dirty="0" err="1">
                <a:ln>
                  <a:noFill/>
                </a:ln>
                <a:solidFill>
                  <a:srgbClr val="2D3B45"/>
                </a:solidFill>
                <a:uLnTx/>
                <a:uFillTx/>
                <a:latin typeface="Arial" panose="020B0604020202020204" pitchFamily="34" charset="0"/>
                <a:ea typeface="Calibri" panose="020F0502020204030204" pitchFamily="34" charset="0"/>
                <a:cs typeface="+mn-cs"/>
                <a:sym typeface="Arial" panose="020B0604020202020204" pitchFamily="34" charset="0"/>
              </a:rPr>
              <a:t>colab</a:t>
            </a:r>
            <a:r>
              <a:rPr kumimoji="0" lang="en-US" altLang="zh-CN" sz="1600" kern="1200" cap="none" spc="0" normalizeH="0" baseline="0" noProof="0" dirty="0">
                <a:ln>
                  <a:noFill/>
                </a:ln>
                <a:solidFill>
                  <a:srgbClr val="2D3B45"/>
                </a:solidFill>
                <a:uLnTx/>
                <a:uFillTx/>
                <a:latin typeface="Arial" panose="020B0604020202020204" pitchFamily="34" charset="0"/>
                <a:ea typeface="Calibri" panose="020F0502020204030204" pitchFamily="34" charset="0"/>
                <a:cs typeface="+mn-cs"/>
                <a:sym typeface="Arial" panose="020B0604020202020204" pitchFamily="34" charset="0"/>
              </a:rPr>
              <a:t> notebook:</a:t>
            </a:r>
          </a:p>
          <a:p>
            <a:pPr marL="457200" rtl="0">
              <a:spcBef>
                <a:spcPts val="0"/>
              </a:spcBef>
              <a:spcAft>
                <a:spcPts val="0"/>
              </a:spcAft>
            </a:pPr>
            <a:r>
              <a:rPr lang="en-US" altLang="zh-CN" sz="1600" dirty="0">
                <a:solidFill>
                  <a:srgbClr val="2D3B45"/>
                </a:solidFill>
                <a:latin typeface="Arial" panose="020B0604020202020204" pitchFamily="34" charset="0"/>
                <a:ea typeface="Calibri" panose="020F0502020204030204" pitchFamily="34" charset="0"/>
                <a:sym typeface="Arial" panose="020B0604020202020204" pitchFamily="34" charset="0"/>
                <a:hlinkClick r:id="rId3"/>
              </a:rPr>
              <a:t>https://colab.research.google.com/drive/1Chc6OTUGs30lDlLoeGjYzsnLy6jOcEJD#scrollTo=GcEd6edO26Mr </a:t>
            </a:r>
            <a:br>
              <a:rPr lang="en-US" sz="1600" dirty="0">
                <a:hlinkClick r:id="rId3"/>
              </a:rPr>
            </a:br>
            <a:endParaRPr kumimoji="0" lang="en-US" altLang="zh-CN" sz="1600" b="0"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sym typeface="Arial" panose="020B0604020202020204" pitchFamily="34" charset="0"/>
            </a:endParaRPr>
          </a:p>
        </p:txBody>
      </p:sp>
    </p:spTree>
    <p:extLst>
      <p:ext uri="{BB962C8B-B14F-4D97-AF65-F5344CB8AC3E}">
        <p14:creationId xmlns:p14="http://schemas.microsoft.com/office/powerpoint/2010/main" val="267855227"/>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92" name="图片 3"/>
          <p:cNvPicPr>
            <a:picLocks noChangeAspect="1"/>
          </p:cNvPicPr>
          <p:nvPr/>
        </p:nvPicPr>
        <p:blipFill>
          <a:blip r:embed="rId2"/>
          <a:srcRect l="5727" r="16841" b="26530"/>
          <a:stretch>
            <a:fillRect/>
          </a:stretch>
        </p:blipFill>
        <p:spPr>
          <a:xfrm>
            <a:off x="0" y="0"/>
            <a:ext cx="12192000" cy="6858000"/>
          </a:xfrm>
          <a:prstGeom prst="rect">
            <a:avLst/>
          </a:prstGeom>
          <a:noFill/>
          <a:ln w="9525">
            <a:noFill/>
          </a:ln>
        </p:spPr>
      </p:pic>
      <p:grpSp>
        <p:nvGrpSpPr>
          <p:cNvPr id="81" name="组合 4"/>
          <p:cNvGrpSpPr/>
          <p:nvPr/>
        </p:nvGrpSpPr>
        <p:grpSpPr>
          <a:xfrm>
            <a:off x="3302000" y="1849438"/>
            <a:ext cx="5588000" cy="3931920"/>
            <a:chOff x="3457574" y="1641515"/>
            <a:chExt cx="5143501" cy="3617720"/>
          </a:xfrm>
        </p:grpSpPr>
        <p:grpSp>
          <p:nvGrpSpPr>
            <p:cNvPr id="82" name="组合 5"/>
            <p:cNvGrpSpPr/>
            <p:nvPr/>
          </p:nvGrpSpPr>
          <p:grpSpPr>
            <a:xfrm>
              <a:off x="3590925" y="1980069"/>
              <a:ext cx="5010150" cy="679906"/>
              <a:chOff x="4324350" y="2295525"/>
              <a:chExt cx="3733800" cy="679906"/>
            </a:xfrm>
          </p:grpSpPr>
          <p:cxnSp>
            <p:nvCxnSpPr>
              <p:cNvPr id="3145868" name="直接连接符 14"/>
              <p:cNvCxnSpPr>
                <a:cxnSpLocks/>
              </p:cNvCxnSpPr>
              <p:nvPr/>
            </p:nvCxnSpPr>
            <p:spPr>
              <a:xfrm>
                <a:off x="4325257"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869" name="直接连接符 15"/>
              <p:cNvCxnSpPr>
                <a:cxnSpLocks/>
              </p:cNvCxnSpPr>
              <p:nvPr/>
            </p:nvCxnSpPr>
            <p:spPr>
              <a:xfrm>
                <a:off x="4324350" y="2295525"/>
                <a:ext cx="36004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870" name="直接连接符 16"/>
              <p:cNvCxnSpPr>
                <a:cxnSpLocks/>
              </p:cNvCxnSpPr>
              <p:nvPr/>
            </p:nvCxnSpPr>
            <p:spPr>
              <a:xfrm>
                <a:off x="7916182"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871" name="直接连接符 17"/>
              <p:cNvCxnSpPr>
                <a:cxnSpLocks/>
              </p:cNvCxnSpPr>
              <p:nvPr/>
            </p:nvCxnSpPr>
            <p:spPr>
              <a:xfrm flipV="1">
                <a:off x="7915275" y="2886075"/>
                <a:ext cx="142875" cy="8935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83" name="组合 6"/>
            <p:cNvGrpSpPr/>
            <p:nvPr/>
          </p:nvGrpSpPr>
          <p:grpSpPr>
            <a:xfrm flipH="1" flipV="1">
              <a:off x="3457574" y="3370824"/>
              <a:ext cx="4951785" cy="726031"/>
              <a:chOff x="4324350" y="2295525"/>
              <a:chExt cx="3733800" cy="679906"/>
            </a:xfrm>
          </p:grpSpPr>
          <p:cxnSp>
            <p:nvCxnSpPr>
              <p:cNvPr id="3145872" name="直接连接符 10"/>
              <p:cNvCxnSpPr>
                <a:cxnSpLocks/>
              </p:cNvCxnSpPr>
              <p:nvPr/>
            </p:nvCxnSpPr>
            <p:spPr>
              <a:xfrm>
                <a:off x="4325257"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873" name="直接连接符 11"/>
              <p:cNvCxnSpPr>
                <a:cxnSpLocks/>
              </p:cNvCxnSpPr>
              <p:nvPr/>
            </p:nvCxnSpPr>
            <p:spPr>
              <a:xfrm>
                <a:off x="4324350" y="2295525"/>
                <a:ext cx="36004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874" name="直接连接符 12"/>
              <p:cNvCxnSpPr>
                <a:cxnSpLocks/>
              </p:cNvCxnSpPr>
              <p:nvPr/>
            </p:nvCxnSpPr>
            <p:spPr>
              <a:xfrm>
                <a:off x="7916182" y="2295525"/>
                <a:ext cx="0" cy="679904"/>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875" name="直接连接符 13"/>
              <p:cNvCxnSpPr>
                <a:cxnSpLocks/>
              </p:cNvCxnSpPr>
              <p:nvPr/>
            </p:nvCxnSpPr>
            <p:spPr>
              <a:xfrm flipV="1">
                <a:off x="7915275" y="2886075"/>
                <a:ext cx="142875" cy="8935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48924" name="文本框 7"/>
            <p:cNvSpPr txBox="1"/>
            <p:nvPr/>
          </p:nvSpPr>
          <p:spPr>
            <a:xfrm>
              <a:off x="3646364" y="2020114"/>
              <a:ext cx="4761830" cy="3239121"/>
            </a:xfrm>
            <a:prstGeom prst="rect">
              <a:avLst/>
            </a:prstGeom>
            <a:noFill/>
            <a:ln w="9525">
              <a:noFill/>
            </a:ln>
          </p:spPr>
          <p:txBody>
            <a:bodyPr wrap="square" anchor="t">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1500" b="0" i="1"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rPr>
                <a:t>THANKS</a:t>
              </a:r>
            </a:p>
          </p:txBody>
        </p:sp>
        <p:sp>
          <p:nvSpPr>
            <p:cNvPr id="1048925" name="文本框 9"/>
            <p:cNvSpPr txBox="1"/>
            <p:nvPr/>
          </p:nvSpPr>
          <p:spPr>
            <a:xfrm>
              <a:off x="4495261" y="1641515"/>
              <a:ext cx="3316567" cy="311500"/>
            </a:xfrm>
            <a:prstGeom prst="rect">
              <a:avLst/>
            </a:prstGeom>
            <a:noFill/>
            <a:ln w="9525">
              <a:noFill/>
            </a:ln>
          </p:spPr>
          <p:txBody>
            <a:bodyPr wrap="square" anchor="t">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sym typeface="Arial" panose="020B0604020202020204" pitchFamily="34" charset="0"/>
              </a:endParaRPr>
            </a:p>
          </p:txBody>
        </p:sp>
      </p:gr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3" name="图片 3"/>
          <p:cNvPicPr>
            <a:picLocks noChangeAspect="1"/>
          </p:cNvPicPr>
          <p:nvPr/>
        </p:nvPicPr>
        <p:blipFill>
          <a:blip r:embed="rId2"/>
          <a:srcRect l="5727" r="16841" b="26530"/>
          <a:stretch>
            <a:fillRect/>
          </a:stretch>
        </p:blipFill>
        <p:spPr>
          <a:xfrm>
            <a:off x="-9525" y="0"/>
            <a:ext cx="12192000" cy="6858000"/>
          </a:xfrm>
          <a:prstGeom prst="rect">
            <a:avLst/>
          </a:prstGeom>
          <a:noFill/>
          <a:ln w="9525">
            <a:noFill/>
          </a:ln>
        </p:spPr>
      </p:pic>
      <p:pic>
        <p:nvPicPr>
          <p:cNvPr id="3" name="Picture 2">
            <a:extLst>
              <a:ext uri="{FF2B5EF4-FFF2-40B4-BE49-F238E27FC236}">
                <a16:creationId xmlns:a16="http://schemas.microsoft.com/office/drawing/2014/main" id="{07B40FED-3EFE-4C40-A606-D0502820CC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7516" y="1229471"/>
            <a:ext cx="5478809" cy="5478809"/>
          </a:xfrm>
          <a:prstGeom prst="rect">
            <a:avLst/>
          </a:prstGeom>
        </p:spPr>
      </p:pic>
      <p:sp>
        <p:nvSpPr>
          <p:cNvPr id="4" name="TextBox 3">
            <a:extLst>
              <a:ext uri="{FF2B5EF4-FFF2-40B4-BE49-F238E27FC236}">
                <a16:creationId xmlns:a16="http://schemas.microsoft.com/office/drawing/2014/main" id="{AF883981-4439-42E3-A24E-46DF71A7C581}"/>
              </a:ext>
            </a:extLst>
          </p:cNvPr>
          <p:cNvSpPr txBox="1"/>
          <p:nvPr/>
        </p:nvSpPr>
        <p:spPr>
          <a:xfrm>
            <a:off x="3345180" y="777782"/>
            <a:ext cx="5676900" cy="369332"/>
          </a:xfrm>
          <a:prstGeom prst="rect">
            <a:avLst/>
          </a:prstGeom>
          <a:noFill/>
        </p:spPr>
        <p:txBody>
          <a:bodyPr wrap="square" rtlCol="0">
            <a:spAutoFit/>
          </a:bodyPr>
          <a:lstStyle/>
          <a:p>
            <a:r>
              <a:rPr lang="en-US" dirty="0"/>
              <a:t>Cross industry Standard Process for Data Mining</a:t>
            </a:r>
            <a:endParaRPr lang="en-KE" dirty="0"/>
          </a:p>
        </p:txBody>
      </p:sp>
      <p:sp>
        <p:nvSpPr>
          <p:cNvPr id="5" name="TextBox 4">
            <a:extLst>
              <a:ext uri="{FF2B5EF4-FFF2-40B4-BE49-F238E27FC236}">
                <a16:creationId xmlns:a16="http://schemas.microsoft.com/office/drawing/2014/main" id="{18210C6D-B8CC-453C-9524-4783E1E8F270}"/>
              </a:ext>
            </a:extLst>
          </p:cNvPr>
          <p:cNvSpPr txBox="1"/>
          <p:nvPr/>
        </p:nvSpPr>
        <p:spPr>
          <a:xfrm>
            <a:off x="4417057" y="271251"/>
            <a:ext cx="4264666" cy="584775"/>
          </a:xfrm>
          <a:prstGeom prst="rect">
            <a:avLst/>
          </a:prstGeom>
          <a:noFill/>
        </p:spPr>
        <p:txBody>
          <a:bodyPr wrap="square" rtlCol="0">
            <a:spAutoFit/>
          </a:bodyPr>
          <a:lstStyle/>
          <a:p>
            <a:r>
              <a:rPr lang="en-US" sz="3200" b="1" dirty="0"/>
              <a:t>CRISP-DM</a:t>
            </a:r>
            <a:endParaRPr lang="en-KE" sz="3200" b="1" dirty="0"/>
          </a:p>
        </p:txBody>
      </p:sp>
    </p:spTree>
    <p:extLst>
      <p:ext uri="{BB962C8B-B14F-4D97-AF65-F5344CB8AC3E}">
        <p14:creationId xmlns:p14="http://schemas.microsoft.com/office/powerpoint/2010/main" val="80104597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3" name="图片 3"/>
          <p:cNvPicPr>
            <a:picLocks noChangeAspect="1"/>
          </p:cNvPicPr>
          <p:nvPr/>
        </p:nvPicPr>
        <p:blipFill>
          <a:blip r:embed="rId2"/>
          <a:srcRect l="5727" r="16841" b="26530"/>
          <a:stretch>
            <a:fillRect/>
          </a:stretch>
        </p:blipFill>
        <p:spPr>
          <a:xfrm>
            <a:off x="-9525" y="0"/>
            <a:ext cx="12192000" cy="6858000"/>
          </a:xfrm>
          <a:prstGeom prst="rect">
            <a:avLst/>
          </a:prstGeom>
          <a:noFill/>
          <a:ln w="9525">
            <a:noFill/>
          </a:ln>
        </p:spPr>
      </p:pic>
      <p:grpSp>
        <p:nvGrpSpPr>
          <p:cNvPr id="31" name="组合 1"/>
          <p:cNvGrpSpPr/>
          <p:nvPr/>
        </p:nvGrpSpPr>
        <p:grpSpPr>
          <a:xfrm>
            <a:off x="-9525" y="168437"/>
            <a:ext cx="3504561" cy="463550"/>
            <a:chOff x="3448565" y="1912142"/>
            <a:chExt cx="4927433" cy="2485075"/>
          </a:xfrm>
        </p:grpSpPr>
        <p:cxnSp>
          <p:nvCxnSpPr>
            <p:cNvPr id="3145736" name="直接连接符 18"/>
            <p:cNvCxnSpPr>
              <a:cxnSpLocks/>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7" name="直接连接符 19"/>
            <p:cNvCxnSpPr>
              <a:cxnSpLocks/>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8" name="直接连接符 20"/>
            <p:cNvCxnSpPr>
              <a:cxnSpLocks/>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9" name="直接连接符 22"/>
            <p:cNvCxnSpPr>
              <a:cxnSpLocks/>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40" name="直接连接符 23"/>
            <p:cNvCxnSpPr>
              <a:cxnSpLocks/>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41" name="直接连接符 24"/>
            <p:cNvCxnSpPr>
              <a:cxnSpLocks/>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42" name="直接连接符 25"/>
            <p:cNvCxnSpPr>
              <a:cxnSpLocks/>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48589" name="文本框 28"/>
          <p:cNvSpPr txBox="1"/>
          <p:nvPr/>
        </p:nvSpPr>
        <p:spPr>
          <a:xfrm>
            <a:off x="508909" y="209917"/>
            <a:ext cx="3428089" cy="461665"/>
          </a:xfrm>
          <a:prstGeom prst="rect">
            <a:avLst/>
          </a:prstGeom>
          <a:noFill/>
          <a:ln w="9525">
            <a:noFill/>
          </a:ln>
        </p:spPr>
        <p:txBody>
          <a:bodyPr wrap="square" anchor="t">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b="1" dirty="0">
                <a:solidFill>
                  <a:srgbClr val="404040"/>
                </a:solidFill>
                <a:latin typeface="Calibri" panose="020F0502020204030204" pitchFamily="34" charset="0"/>
                <a:ea typeface="Calibri" panose="020F0502020204030204" pitchFamily="34" charset="0"/>
              </a:rPr>
              <a:t>SPOTIFY TECHNOLOGY</a:t>
            </a:r>
            <a:endParaRPr kumimoji="0" lang="zh-CN" altLang="en-US" sz="2400" b="1"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endParaRPr>
          </a:p>
        </p:txBody>
      </p:sp>
      <p:sp>
        <p:nvSpPr>
          <p:cNvPr id="1048590" name="矩形 11"/>
          <p:cNvSpPr/>
          <p:nvPr/>
        </p:nvSpPr>
        <p:spPr>
          <a:xfrm>
            <a:off x="828675" y="1728788"/>
            <a:ext cx="10515600" cy="29003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48591" name="文本框 6"/>
          <p:cNvSpPr txBox="1"/>
          <p:nvPr/>
        </p:nvSpPr>
        <p:spPr>
          <a:xfrm>
            <a:off x="3574256" y="1148082"/>
            <a:ext cx="5043487" cy="523875"/>
          </a:xfrm>
          <a:prstGeom prst="rect">
            <a:avLst/>
          </a:prstGeom>
          <a:noFill/>
          <a:ln w="9525">
            <a:noFill/>
          </a:ln>
        </p:spPr>
        <p:txBody>
          <a:bodyPr anchor="t">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1"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rPr>
              <a:t>BACKGRO</a:t>
            </a:r>
            <a:r>
              <a:rPr lang="en-US" altLang="zh-CN" sz="2800" b="1" dirty="0">
                <a:solidFill>
                  <a:srgbClr val="404040"/>
                </a:solidFill>
                <a:latin typeface="Calibri" panose="020F0502020204030204" pitchFamily="34" charset="0"/>
                <a:ea typeface="Calibri" panose="020F0502020204030204" pitchFamily="34" charset="0"/>
              </a:rPr>
              <a:t>UND INFORMATION</a:t>
            </a:r>
            <a:endParaRPr kumimoji="0" lang="zh-CN" altLang="en-US" sz="2800" b="1"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endParaRPr>
          </a:p>
        </p:txBody>
      </p:sp>
      <p:sp>
        <p:nvSpPr>
          <p:cNvPr id="1048593" name="矩形 8"/>
          <p:cNvSpPr/>
          <p:nvPr/>
        </p:nvSpPr>
        <p:spPr>
          <a:xfrm>
            <a:off x="508910" y="1980570"/>
            <a:ext cx="10714354" cy="3113673"/>
          </a:xfrm>
          <a:prstGeom prst="rect">
            <a:avLst/>
          </a:prstGeom>
          <a:noFill/>
          <a:ln w="9525">
            <a:noFill/>
          </a:ln>
        </p:spPr>
        <p:txBody>
          <a:bodyPr wrap="square" lIns="0" tIns="0" rIns="0" bIns="0" anchor="t">
            <a:spAutoFit/>
          </a:bodyPr>
          <a:lstStyle/>
          <a:p>
            <a:pPr marL="457200" rtl="0">
              <a:spcBef>
                <a:spcPts val="0"/>
              </a:spcBef>
              <a:spcAft>
                <a:spcPts val="0"/>
              </a:spcAft>
            </a:pPr>
            <a:r>
              <a:rPr kumimoji="0" lang="en-US" altLang="zh-CN" sz="1600" b="0"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sym typeface="Arial" panose="020B0604020202020204" pitchFamily="34" charset="0"/>
              </a:rPr>
              <a:t> </a:t>
            </a:r>
            <a:r>
              <a:rPr lang="en-US" sz="1800" b="0" i="0" u="none" strike="noStrike" dirty="0">
                <a:solidFill>
                  <a:srgbClr val="2D3B45"/>
                </a:solidFill>
                <a:effectLst/>
                <a:latin typeface="Arial" panose="020B0604020202020204" pitchFamily="34" charset="0"/>
              </a:rPr>
              <a:t>Spotify Technology is a Swedish music streaming and media services provider that provides an audio streaming platform, the "Spotify" platform, that offers DRM-restricted music and podcasts from record labels and media companies. </a:t>
            </a:r>
            <a:endParaRPr lang="en-US" sz="1600" b="0" dirty="0">
              <a:effectLst/>
            </a:endParaRPr>
          </a:p>
          <a:p>
            <a:pPr marL="457200" rtl="0">
              <a:spcBef>
                <a:spcPts val="0"/>
              </a:spcBef>
              <a:spcAft>
                <a:spcPts val="0"/>
              </a:spcAft>
            </a:pPr>
            <a:endParaRPr lang="en-US" sz="1800" b="0" i="0" u="none" strike="noStrike" dirty="0">
              <a:solidFill>
                <a:srgbClr val="2D3B45"/>
              </a:solidFill>
              <a:effectLst/>
              <a:latin typeface="Arial" panose="020B0604020202020204" pitchFamily="34" charset="0"/>
            </a:endParaRPr>
          </a:p>
          <a:p>
            <a:pPr marL="457200" rtl="0">
              <a:spcBef>
                <a:spcPts val="0"/>
              </a:spcBef>
              <a:spcAft>
                <a:spcPts val="0"/>
              </a:spcAft>
            </a:pPr>
            <a:r>
              <a:rPr lang="en-US" sz="1800" b="0" i="0" u="none" strike="noStrike" dirty="0">
                <a:solidFill>
                  <a:srgbClr val="2D3B45"/>
                </a:solidFill>
                <a:effectLst/>
                <a:latin typeface="Arial" panose="020B0604020202020204" pitchFamily="34" charset="0"/>
              </a:rPr>
              <a:t>The Spotify platform provides access to over 50 million tracks. Users can browse by parameters such as artist, album, or genre, and can create, edit, and share playlists. </a:t>
            </a:r>
            <a:endParaRPr lang="en-US" sz="1600" b="0" dirty="0">
              <a:effectLst/>
            </a:endParaRPr>
          </a:p>
          <a:p>
            <a:pPr marL="457200" rtl="0">
              <a:spcBef>
                <a:spcPts val="0"/>
              </a:spcBef>
              <a:spcAft>
                <a:spcPts val="1000"/>
              </a:spcAft>
            </a:pPr>
            <a:r>
              <a:rPr lang="en-US" sz="1800" b="0" i="0" u="none" strike="noStrike" dirty="0">
                <a:solidFill>
                  <a:srgbClr val="2D3B45"/>
                </a:solidFill>
                <a:effectLst/>
                <a:latin typeface="Arial" panose="020B0604020202020204" pitchFamily="34" charset="0"/>
              </a:rPr>
              <a:t>The service is available in most of Europe and the Americas, Australia, New Zealand, and parts of Africa and Asia, and on most modern devices, including Windows, macOS, and Linux computers, and iOS, and Android smartphones and tablets.</a:t>
            </a:r>
            <a:endParaRPr lang="en-US" sz="1600" b="0" dirty="0">
              <a:effectLst/>
            </a:endParaRPr>
          </a:p>
          <a:p>
            <a:br>
              <a:rPr lang="en-US" sz="1600" dirty="0"/>
            </a:br>
            <a:endParaRPr kumimoji="0" lang="en-US" altLang="zh-CN" sz="1600" b="0"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sym typeface="Arial" panose="020B0604020202020204" pitchFamily="34" charset="0"/>
            </a:endParaRP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3" name="图片 3"/>
          <p:cNvPicPr>
            <a:picLocks noChangeAspect="1"/>
          </p:cNvPicPr>
          <p:nvPr/>
        </p:nvPicPr>
        <p:blipFill>
          <a:blip r:embed="rId2"/>
          <a:srcRect l="5727" r="16841" b="26530"/>
          <a:stretch>
            <a:fillRect/>
          </a:stretch>
        </p:blipFill>
        <p:spPr>
          <a:xfrm>
            <a:off x="-9525" y="0"/>
            <a:ext cx="12192000" cy="6858000"/>
          </a:xfrm>
          <a:prstGeom prst="rect">
            <a:avLst/>
          </a:prstGeom>
          <a:noFill/>
          <a:ln w="9525">
            <a:noFill/>
          </a:ln>
        </p:spPr>
      </p:pic>
      <p:grpSp>
        <p:nvGrpSpPr>
          <p:cNvPr id="31" name="组合 1"/>
          <p:cNvGrpSpPr/>
          <p:nvPr/>
        </p:nvGrpSpPr>
        <p:grpSpPr>
          <a:xfrm>
            <a:off x="-9525" y="168437"/>
            <a:ext cx="3504561" cy="463550"/>
            <a:chOff x="3448565" y="1912142"/>
            <a:chExt cx="4927433" cy="2485075"/>
          </a:xfrm>
        </p:grpSpPr>
        <p:cxnSp>
          <p:nvCxnSpPr>
            <p:cNvPr id="3145736" name="直接连接符 18"/>
            <p:cNvCxnSpPr>
              <a:cxnSpLocks/>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7" name="直接连接符 19"/>
            <p:cNvCxnSpPr>
              <a:cxnSpLocks/>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8" name="直接连接符 20"/>
            <p:cNvCxnSpPr>
              <a:cxnSpLocks/>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9" name="直接连接符 22"/>
            <p:cNvCxnSpPr>
              <a:cxnSpLocks/>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40" name="直接连接符 23"/>
            <p:cNvCxnSpPr>
              <a:cxnSpLocks/>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41" name="直接连接符 24"/>
            <p:cNvCxnSpPr>
              <a:cxnSpLocks/>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42" name="直接连接符 25"/>
            <p:cNvCxnSpPr>
              <a:cxnSpLocks/>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48589" name="文本框 28"/>
          <p:cNvSpPr txBox="1"/>
          <p:nvPr/>
        </p:nvSpPr>
        <p:spPr>
          <a:xfrm>
            <a:off x="508910" y="209917"/>
            <a:ext cx="3364590" cy="461665"/>
          </a:xfrm>
          <a:prstGeom prst="rect">
            <a:avLst/>
          </a:prstGeom>
          <a:noFill/>
          <a:ln w="9525">
            <a:noFill/>
          </a:ln>
        </p:spPr>
        <p:txBody>
          <a:bodyPr wrap="square" anchor="t">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b="1" dirty="0">
                <a:solidFill>
                  <a:srgbClr val="404040"/>
                </a:solidFill>
                <a:latin typeface="Calibri" panose="020F0502020204030204" pitchFamily="34" charset="0"/>
                <a:ea typeface="Calibri" panose="020F0502020204030204" pitchFamily="34" charset="0"/>
              </a:rPr>
              <a:t>SPOTIFY TECHNOLOGY</a:t>
            </a:r>
            <a:endParaRPr kumimoji="0" lang="zh-CN" altLang="en-US" sz="2400" b="1"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endParaRPr>
          </a:p>
        </p:txBody>
      </p:sp>
      <p:sp>
        <p:nvSpPr>
          <p:cNvPr id="1048590" name="矩形 11"/>
          <p:cNvSpPr/>
          <p:nvPr/>
        </p:nvSpPr>
        <p:spPr>
          <a:xfrm>
            <a:off x="828675" y="1728789"/>
            <a:ext cx="10934700" cy="36966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48591" name="文本框 6"/>
          <p:cNvSpPr txBox="1"/>
          <p:nvPr/>
        </p:nvSpPr>
        <p:spPr>
          <a:xfrm>
            <a:off x="4198145" y="1204913"/>
            <a:ext cx="5043487" cy="523875"/>
          </a:xfrm>
          <a:prstGeom prst="rect">
            <a:avLst/>
          </a:prstGeom>
          <a:noFill/>
          <a:ln w="9525">
            <a:noFill/>
          </a:ln>
        </p:spPr>
        <p:txBody>
          <a:bodyPr anchor="t">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800" b="1" dirty="0">
                <a:solidFill>
                  <a:srgbClr val="404040"/>
                </a:solidFill>
                <a:latin typeface="Calibri" panose="020F0502020204030204" pitchFamily="34" charset="0"/>
                <a:ea typeface="Calibri" panose="020F0502020204030204" pitchFamily="34" charset="0"/>
              </a:rPr>
              <a:t>PROBLEM STATEMENTS</a:t>
            </a:r>
            <a:endParaRPr kumimoji="0" lang="zh-CN" altLang="en-US" sz="2800" b="1"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endParaRPr>
          </a:p>
        </p:txBody>
      </p:sp>
      <p:sp>
        <p:nvSpPr>
          <p:cNvPr id="1048593" name="矩形 8"/>
          <p:cNvSpPr/>
          <p:nvPr/>
        </p:nvSpPr>
        <p:spPr>
          <a:xfrm>
            <a:off x="938847" y="2003738"/>
            <a:ext cx="10824527" cy="3297313"/>
          </a:xfrm>
          <a:prstGeom prst="rect">
            <a:avLst/>
          </a:prstGeom>
          <a:noFill/>
          <a:ln w="9525">
            <a:noFill/>
          </a:ln>
        </p:spPr>
        <p:txBody>
          <a:bodyPr wrap="square" lIns="0" tIns="0" rIns="0" bIns="0" anchor="t">
            <a:spAutoFit/>
          </a:bodyPr>
          <a:lstStyle/>
          <a:p>
            <a:pPr marL="342900" lvl="0" indent="-342900">
              <a:lnSpc>
                <a:spcPct val="115000"/>
              </a:lnSpc>
              <a:spcAft>
                <a:spcPts val="0"/>
              </a:spcAft>
              <a:buFont typeface="+mj-lt"/>
              <a:buAutoNum type="arabicPeriod"/>
            </a:pPr>
            <a:r>
              <a:rPr kumimoji="0" lang="en-US" altLang="zh-CN" sz="1600" b="0"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sym typeface="Arial" panose="020B0604020202020204" pitchFamily="34" charset="0"/>
              </a:rPr>
              <a:t> </a:t>
            </a:r>
            <a:r>
              <a:rPr lang="en" sz="1800" u="none" strike="noStrike" dirty="0">
                <a:solidFill>
                  <a:srgbClr val="2D3B45"/>
                </a:solidFill>
                <a:effectLst/>
                <a:latin typeface="Arial" panose="020B0604020202020204" pitchFamily="34" charset="0"/>
                <a:ea typeface="Arial" panose="020B0604020202020204" pitchFamily="34" charset="0"/>
              </a:rPr>
              <a:t>Conduct an EDA on the dataset and come up with some data visualisations.</a:t>
            </a:r>
            <a:endParaRPr lang="en-KE" sz="1800" u="none" strike="noStrike" dirty="0">
              <a:effectLst/>
              <a:latin typeface="Arial" panose="020B0604020202020204" pitchFamily="34" charset="0"/>
              <a:ea typeface="Arial" panose="020B0604020202020204" pitchFamily="34" charset="0"/>
            </a:endParaRPr>
          </a:p>
          <a:p>
            <a:pPr marL="342900" lvl="0" indent="-342900">
              <a:lnSpc>
                <a:spcPct val="115000"/>
              </a:lnSpc>
              <a:spcAft>
                <a:spcPts val="0"/>
              </a:spcAft>
              <a:buFont typeface="+mj-lt"/>
              <a:buAutoNum type="arabicPeriod"/>
            </a:pPr>
            <a:endParaRPr lang="en" sz="1800" u="none" strike="noStrike" dirty="0">
              <a:solidFill>
                <a:srgbClr val="2D3B45"/>
              </a:solidFill>
              <a:effectLst/>
              <a:latin typeface="Arial" panose="020B0604020202020204" pitchFamily="34" charset="0"/>
              <a:ea typeface="Arial" panose="020B0604020202020204" pitchFamily="34" charset="0"/>
            </a:endParaRPr>
          </a:p>
          <a:p>
            <a:pPr marL="342900" lvl="0" indent="-342900">
              <a:lnSpc>
                <a:spcPct val="115000"/>
              </a:lnSpc>
              <a:spcAft>
                <a:spcPts val="0"/>
              </a:spcAft>
              <a:buFont typeface="+mj-lt"/>
              <a:buAutoNum type="arabicPeriod"/>
            </a:pPr>
            <a:r>
              <a:rPr lang="en" dirty="0">
                <a:solidFill>
                  <a:srgbClr val="2D3B45"/>
                </a:solidFill>
                <a:latin typeface="Arial" panose="020B0604020202020204" pitchFamily="34" charset="0"/>
                <a:ea typeface="Arial" panose="020B0604020202020204" pitchFamily="34" charset="0"/>
              </a:rPr>
              <a:t>B</a:t>
            </a:r>
            <a:r>
              <a:rPr lang="en" sz="1800" u="none" strike="noStrike" dirty="0">
                <a:solidFill>
                  <a:srgbClr val="2D3B45"/>
                </a:solidFill>
                <a:effectLst/>
                <a:latin typeface="Arial" panose="020B0604020202020204" pitchFamily="34" charset="0"/>
                <a:ea typeface="Arial" panose="020B0604020202020204" pitchFamily="34" charset="0"/>
              </a:rPr>
              <a:t>uilding a machine learning model that predicts track popularity since this would increase revenue and presenting the results to the senior management of Spotify.</a:t>
            </a:r>
            <a:endParaRPr lang="en-KE" sz="1800" u="none" strike="noStrike" dirty="0">
              <a:effectLst/>
              <a:latin typeface="Arial" panose="020B0604020202020204" pitchFamily="34" charset="0"/>
              <a:ea typeface="Arial" panose="020B0604020202020204" pitchFamily="34" charset="0"/>
            </a:endParaRPr>
          </a:p>
          <a:p>
            <a:pPr marL="342900" lvl="0" indent="-342900">
              <a:lnSpc>
                <a:spcPct val="115000"/>
              </a:lnSpc>
              <a:spcAft>
                <a:spcPts val="1000"/>
              </a:spcAft>
              <a:buFont typeface="+mj-lt"/>
              <a:buAutoNum type="arabicPeriod"/>
            </a:pPr>
            <a:endParaRPr lang="en" sz="1800" u="none" strike="noStrike" dirty="0">
              <a:solidFill>
                <a:srgbClr val="2D3B45"/>
              </a:solidFill>
              <a:effectLst/>
              <a:latin typeface="Arial" panose="020B0604020202020204" pitchFamily="34" charset="0"/>
              <a:ea typeface="Arial" panose="020B0604020202020204" pitchFamily="34" charset="0"/>
            </a:endParaRPr>
          </a:p>
          <a:p>
            <a:pPr marL="342900" lvl="0" indent="-342900">
              <a:lnSpc>
                <a:spcPct val="115000"/>
              </a:lnSpc>
              <a:spcAft>
                <a:spcPts val="1000"/>
              </a:spcAft>
              <a:buFont typeface="+mj-lt"/>
              <a:buAutoNum type="arabicPeriod"/>
            </a:pPr>
            <a:r>
              <a:rPr lang="en" sz="1800" u="none" strike="noStrike" dirty="0">
                <a:solidFill>
                  <a:srgbClr val="2D3B45"/>
                </a:solidFill>
                <a:effectLst/>
                <a:latin typeface="Arial" panose="020B0604020202020204" pitchFamily="34" charset="0"/>
                <a:ea typeface="Arial" panose="020B0604020202020204" pitchFamily="34" charset="0"/>
              </a:rPr>
              <a:t>Spotify’s senior management is interested in segmenting tracks on their platform. This will be helpful in identifying new genres of music. You are tasked with building a model that segments the tracks and presenting the results to the senior management of Spotify.</a:t>
            </a:r>
            <a:endParaRPr lang="en-KE" sz="1800" u="none" strike="noStrike" dirty="0">
              <a:effectLst/>
              <a:latin typeface="Arial" panose="020B0604020202020204" pitchFamily="34" charset="0"/>
              <a:ea typeface="Arial" panose="020B0604020202020204" pitchFamily="34" charset="0"/>
            </a:endParaRPr>
          </a:p>
          <a:p>
            <a:pPr marL="457200" rtl="0">
              <a:spcBef>
                <a:spcPts val="0"/>
              </a:spcBef>
              <a:spcAft>
                <a:spcPts val="0"/>
              </a:spcAft>
            </a:pPr>
            <a:br>
              <a:rPr lang="en-US" sz="1600" dirty="0"/>
            </a:br>
            <a:endParaRPr kumimoji="0" lang="en-US" altLang="zh-CN" sz="1600" b="0"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sym typeface="Arial" panose="020B0604020202020204" pitchFamily="34" charset="0"/>
            </a:endParaRPr>
          </a:p>
        </p:txBody>
      </p:sp>
    </p:spTree>
    <p:extLst>
      <p:ext uri="{BB962C8B-B14F-4D97-AF65-F5344CB8AC3E}">
        <p14:creationId xmlns:p14="http://schemas.microsoft.com/office/powerpoint/2010/main" val="3853366023"/>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3" name="图片 3"/>
          <p:cNvPicPr>
            <a:picLocks noChangeAspect="1"/>
          </p:cNvPicPr>
          <p:nvPr/>
        </p:nvPicPr>
        <p:blipFill>
          <a:blip r:embed="rId2"/>
          <a:srcRect l="5727" r="16841" b="26530"/>
          <a:stretch>
            <a:fillRect/>
          </a:stretch>
        </p:blipFill>
        <p:spPr>
          <a:xfrm>
            <a:off x="-9525" y="0"/>
            <a:ext cx="12192000" cy="6858000"/>
          </a:xfrm>
          <a:prstGeom prst="rect">
            <a:avLst/>
          </a:prstGeom>
          <a:noFill/>
          <a:ln w="9525">
            <a:noFill/>
          </a:ln>
        </p:spPr>
      </p:pic>
      <p:grpSp>
        <p:nvGrpSpPr>
          <p:cNvPr id="31" name="组合 1"/>
          <p:cNvGrpSpPr/>
          <p:nvPr/>
        </p:nvGrpSpPr>
        <p:grpSpPr>
          <a:xfrm>
            <a:off x="-9525" y="168437"/>
            <a:ext cx="3504561" cy="463550"/>
            <a:chOff x="3448565" y="1912142"/>
            <a:chExt cx="4927433" cy="2485075"/>
          </a:xfrm>
        </p:grpSpPr>
        <p:cxnSp>
          <p:nvCxnSpPr>
            <p:cNvPr id="3145736" name="直接连接符 18"/>
            <p:cNvCxnSpPr>
              <a:cxnSpLocks/>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7" name="直接连接符 19"/>
            <p:cNvCxnSpPr>
              <a:cxnSpLocks/>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8" name="直接连接符 20"/>
            <p:cNvCxnSpPr>
              <a:cxnSpLocks/>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9" name="直接连接符 22"/>
            <p:cNvCxnSpPr>
              <a:cxnSpLocks/>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40" name="直接连接符 23"/>
            <p:cNvCxnSpPr>
              <a:cxnSpLocks/>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41" name="直接连接符 24"/>
            <p:cNvCxnSpPr>
              <a:cxnSpLocks/>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42" name="直接连接符 25"/>
            <p:cNvCxnSpPr>
              <a:cxnSpLocks/>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48589" name="文本框 28"/>
          <p:cNvSpPr txBox="1"/>
          <p:nvPr/>
        </p:nvSpPr>
        <p:spPr>
          <a:xfrm>
            <a:off x="508909" y="209917"/>
            <a:ext cx="3235979" cy="461665"/>
          </a:xfrm>
          <a:prstGeom prst="rect">
            <a:avLst/>
          </a:prstGeom>
          <a:noFill/>
          <a:ln w="9525">
            <a:noFill/>
          </a:ln>
        </p:spPr>
        <p:txBody>
          <a:bodyPr wrap="square" anchor="t">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b="1" dirty="0">
                <a:solidFill>
                  <a:srgbClr val="404040"/>
                </a:solidFill>
                <a:latin typeface="Calibri" panose="020F0502020204030204" pitchFamily="34" charset="0"/>
                <a:ea typeface="Calibri" panose="020F0502020204030204" pitchFamily="34" charset="0"/>
              </a:rPr>
              <a:t>SPOTIFY TECHNOLOGY</a:t>
            </a:r>
            <a:endParaRPr kumimoji="0" lang="zh-CN" altLang="en-US" sz="2400" b="1"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endParaRPr>
          </a:p>
        </p:txBody>
      </p:sp>
      <p:sp>
        <p:nvSpPr>
          <p:cNvPr id="1048590" name="矩形 11"/>
          <p:cNvSpPr/>
          <p:nvPr/>
        </p:nvSpPr>
        <p:spPr>
          <a:xfrm>
            <a:off x="828675" y="1728789"/>
            <a:ext cx="10934700" cy="36966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48591" name="文本框 6"/>
          <p:cNvSpPr txBox="1"/>
          <p:nvPr/>
        </p:nvSpPr>
        <p:spPr>
          <a:xfrm>
            <a:off x="4198145" y="1204913"/>
            <a:ext cx="5043487" cy="523875"/>
          </a:xfrm>
          <a:prstGeom prst="rect">
            <a:avLst/>
          </a:prstGeom>
          <a:noFill/>
          <a:ln w="9525">
            <a:noFill/>
          </a:ln>
        </p:spPr>
        <p:txBody>
          <a:bodyPr anchor="t">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1"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rPr>
              <a:t>PROPOSED SOLUTION</a:t>
            </a:r>
            <a:endParaRPr kumimoji="0" lang="zh-CN" altLang="en-US" sz="2800" b="1"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endParaRPr>
          </a:p>
        </p:txBody>
      </p:sp>
      <p:sp>
        <p:nvSpPr>
          <p:cNvPr id="1048593" name="矩形 8"/>
          <p:cNvSpPr/>
          <p:nvPr/>
        </p:nvSpPr>
        <p:spPr>
          <a:xfrm>
            <a:off x="1868383" y="3286406"/>
            <a:ext cx="10824527" cy="917174"/>
          </a:xfrm>
          <a:prstGeom prst="rect">
            <a:avLst/>
          </a:prstGeom>
          <a:noFill/>
          <a:ln w="9525">
            <a:noFill/>
          </a:ln>
        </p:spPr>
        <p:txBody>
          <a:bodyPr wrap="square" lIns="0" tIns="0" rIns="0" bIns="0" anchor="t">
            <a:spAutoFit/>
          </a:bodyPr>
          <a:lstStyle/>
          <a:p>
            <a:pPr lvl="0">
              <a:lnSpc>
                <a:spcPct val="115000"/>
              </a:lnSpc>
              <a:spcAft>
                <a:spcPts val="0"/>
              </a:spcAft>
            </a:pPr>
            <a:r>
              <a:rPr lang="en-US" sz="2400" b="1" dirty="0">
                <a:solidFill>
                  <a:srgbClr val="404040"/>
                </a:solidFill>
                <a:latin typeface="Calibri" panose="020F0502020204030204" pitchFamily="34" charset="0"/>
                <a:ea typeface="Arial" panose="020B0604020202020204" pitchFamily="34" charset="0"/>
                <a:sym typeface="Arial" panose="020B0604020202020204" pitchFamily="34" charset="0"/>
              </a:rPr>
              <a:t>Machine learning model deployment following the CRISP-DM framework</a:t>
            </a:r>
            <a:endParaRPr lang="en" sz="2800" b="1" u="none" strike="noStrike" dirty="0">
              <a:solidFill>
                <a:srgbClr val="2D3B45"/>
              </a:solidFill>
              <a:effectLst/>
              <a:latin typeface="Arial" panose="020B0604020202020204" pitchFamily="34" charset="0"/>
              <a:ea typeface="Arial" panose="020B0604020202020204" pitchFamily="34" charset="0"/>
            </a:endParaRPr>
          </a:p>
          <a:p>
            <a:pPr marL="457200" rtl="0">
              <a:spcBef>
                <a:spcPts val="0"/>
              </a:spcBef>
              <a:spcAft>
                <a:spcPts val="0"/>
              </a:spcAft>
            </a:pPr>
            <a:br>
              <a:rPr lang="en-US" sz="1600" dirty="0"/>
            </a:br>
            <a:endParaRPr kumimoji="0" lang="en-US" altLang="zh-CN" sz="1600" b="0"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sym typeface="Arial" panose="020B0604020202020204" pitchFamily="34" charset="0"/>
            </a:endParaRPr>
          </a:p>
        </p:txBody>
      </p:sp>
    </p:spTree>
    <p:extLst>
      <p:ext uri="{BB962C8B-B14F-4D97-AF65-F5344CB8AC3E}">
        <p14:creationId xmlns:p14="http://schemas.microsoft.com/office/powerpoint/2010/main" val="3120909246"/>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7" name="图片 3"/>
          <p:cNvPicPr>
            <a:picLocks noChangeAspect="1"/>
          </p:cNvPicPr>
          <p:nvPr/>
        </p:nvPicPr>
        <p:blipFill>
          <a:blip r:embed="rId2"/>
          <a:srcRect l="5727" r="16841" b="26530"/>
          <a:stretch>
            <a:fillRect/>
          </a:stretch>
        </p:blipFill>
        <p:spPr>
          <a:xfrm>
            <a:off x="0" y="33004"/>
            <a:ext cx="12192000" cy="6858000"/>
          </a:xfrm>
          <a:prstGeom prst="rect">
            <a:avLst/>
          </a:prstGeom>
          <a:noFill/>
          <a:ln w="9525">
            <a:noFill/>
          </a:ln>
        </p:spPr>
      </p:pic>
      <p:grpSp>
        <p:nvGrpSpPr>
          <p:cNvPr id="38" name="组合 1"/>
          <p:cNvGrpSpPr/>
          <p:nvPr/>
        </p:nvGrpSpPr>
        <p:grpSpPr>
          <a:xfrm>
            <a:off x="-20386" y="252413"/>
            <a:ext cx="2532062" cy="463550"/>
            <a:chOff x="3448565" y="1912142"/>
            <a:chExt cx="4927433" cy="2485075"/>
          </a:xfrm>
        </p:grpSpPr>
        <p:cxnSp>
          <p:nvCxnSpPr>
            <p:cNvPr id="3145750" name="直接连接符 18"/>
            <p:cNvCxnSpPr>
              <a:cxnSpLocks/>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51" name="直接连接符 19"/>
            <p:cNvCxnSpPr>
              <a:cxnSpLocks/>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52" name="直接连接符 20"/>
            <p:cNvCxnSpPr>
              <a:cxnSpLocks/>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53" name="直接连接符 22"/>
            <p:cNvCxnSpPr>
              <a:cxnSpLocks/>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54" name="直接连接符 23"/>
            <p:cNvCxnSpPr>
              <a:cxnSpLocks/>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55" name="直接连接符 24"/>
            <p:cNvCxnSpPr>
              <a:cxnSpLocks/>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56" name="直接连接符 25"/>
            <p:cNvCxnSpPr>
              <a:cxnSpLocks/>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48642" name="文本框 28"/>
          <p:cNvSpPr txBox="1"/>
          <p:nvPr/>
        </p:nvSpPr>
        <p:spPr>
          <a:xfrm>
            <a:off x="213942" y="225256"/>
            <a:ext cx="2428204" cy="461963"/>
          </a:xfrm>
          <a:prstGeom prst="rect">
            <a:avLst/>
          </a:prstGeom>
          <a:noFill/>
          <a:ln w="9525">
            <a:noFill/>
          </a:ln>
        </p:spPr>
        <p:txBody>
          <a:bodyPr wrap="square" anchor="t">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b="1" dirty="0">
                <a:solidFill>
                  <a:srgbClr val="404040"/>
                </a:solidFill>
                <a:latin typeface="Calibri" panose="020F0502020204030204" pitchFamily="34" charset="0"/>
                <a:ea typeface="Calibri" panose="020F0502020204030204" pitchFamily="34" charset="0"/>
              </a:rPr>
              <a:t>METHODOLOGY</a:t>
            </a:r>
            <a:endParaRPr kumimoji="0" lang="zh-CN" altLang="en-US" sz="2400" b="1"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endParaRPr>
          </a:p>
        </p:txBody>
      </p:sp>
      <p:sp>
        <p:nvSpPr>
          <p:cNvPr id="1048643" name="泪滴形 11"/>
          <p:cNvSpPr/>
          <p:nvPr/>
        </p:nvSpPr>
        <p:spPr>
          <a:xfrm rot="5400000">
            <a:off x="3700463" y="1514475"/>
            <a:ext cx="2486025" cy="2486025"/>
          </a:xfrm>
          <a:prstGeom prst="teardrop">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50000"/>
                  <a:lumOff val="50000"/>
                </a:prstClr>
              </a:solidFill>
              <a:effectLst/>
              <a:uLnTx/>
              <a:uFillTx/>
              <a:latin typeface="Calibri"/>
              <a:ea typeface="宋体" panose="02010600030101010101" pitchFamily="2" charset="-122"/>
              <a:cs typeface="+mn-cs"/>
            </a:endParaRPr>
          </a:p>
        </p:txBody>
      </p:sp>
      <p:sp>
        <p:nvSpPr>
          <p:cNvPr id="1048644" name="泪滴形 12"/>
          <p:cNvSpPr/>
          <p:nvPr/>
        </p:nvSpPr>
        <p:spPr>
          <a:xfrm rot="10800000">
            <a:off x="6253163" y="2133600"/>
            <a:ext cx="1862138" cy="1862138"/>
          </a:xfrm>
          <a:prstGeom prst="teardrop">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50000"/>
                  <a:lumOff val="50000"/>
                </a:prstClr>
              </a:solidFill>
              <a:effectLst/>
              <a:uLnTx/>
              <a:uFillTx/>
              <a:latin typeface="Calibri"/>
              <a:ea typeface="宋体" panose="02010600030101010101" pitchFamily="2" charset="-122"/>
              <a:cs typeface="+mn-cs"/>
            </a:endParaRPr>
          </a:p>
        </p:txBody>
      </p:sp>
      <p:sp>
        <p:nvSpPr>
          <p:cNvPr id="1048645" name="泪滴形 13"/>
          <p:cNvSpPr/>
          <p:nvPr/>
        </p:nvSpPr>
        <p:spPr>
          <a:xfrm rot="16200000">
            <a:off x="6267450" y="4060825"/>
            <a:ext cx="1619250" cy="1619250"/>
          </a:xfrm>
          <a:prstGeom prst="teardrop">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50000"/>
                  <a:lumOff val="50000"/>
                </a:prstClr>
              </a:solidFill>
              <a:effectLst/>
              <a:uLnTx/>
              <a:uFillTx/>
              <a:latin typeface="Calibri"/>
              <a:ea typeface="宋体" panose="02010600030101010101" pitchFamily="2" charset="-122"/>
              <a:cs typeface="+mn-cs"/>
            </a:endParaRPr>
          </a:p>
        </p:txBody>
      </p:sp>
      <p:sp>
        <p:nvSpPr>
          <p:cNvPr id="1048646" name="泪滴形 14"/>
          <p:cNvSpPr/>
          <p:nvPr/>
        </p:nvSpPr>
        <p:spPr>
          <a:xfrm>
            <a:off x="4732338" y="4060825"/>
            <a:ext cx="1454150" cy="1454150"/>
          </a:xfrm>
          <a:prstGeom prst="teardrop">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50000"/>
                  <a:lumOff val="50000"/>
                </a:prstClr>
              </a:solidFill>
              <a:effectLst/>
              <a:uLnTx/>
              <a:uFillTx/>
              <a:latin typeface="Calibri"/>
              <a:ea typeface="宋体" panose="02010600030101010101" pitchFamily="2" charset="-122"/>
              <a:cs typeface="+mn-cs"/>
            </a:endParaRPr>
          </a:p>
        </p:txBody>
      </p:sp>
      <p:sp>
        <p:nvSpPr>
          <p:cNvPr id="1048647" name="椭圆 15"/>
          <p:cNvSpPr/>
          <p:nvPr/>
        </p:nvSpPr>
        <p:spPr>
          <a:xfrm>
            <a:off x="3808413" y="1622425"/>
            <a:ext cx="2270125" cy="22701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50000"/>
                  <a:lumOff val="50000"/>
                </a:prstClr>
              </a:solidFill>
              <a:effectLst/>
              <a:uLnTx/>
              <a:uFillTx/>
              <a:latin typeface="Calibri"/>
              <a:ea typeface="宋体" panose="02010600030101010101" pitchFamily="2" charset="-122"/>
              <a:cs typeface="+mn-cs"/>
            </a:endParaRPr>
          </a:p>
        </p:txBody>
      </p:sp>
      <p:sp>
        <p:nvSpPr>
          <p:cNvPr id="1048648" name="椭圆 16"/>
          <p:cNvSpPr/>
          <p:nvPr/>
        </p:nvSpPr>
        <p:spPr>
          <a:xfrm>
            <a:off x="6350000" y="2230438"/>
            <a:ext cx="1668463" cy="16684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50000"/>
                  <a:lumOff val="50000"/>
                </a:prstClr>
              </a:solidFill>
              <a:effectLst/>
              <a:uLnTx/>
              <a:uFillTx/>
              <a:latin typeface="Calibri"/>
              <a:ea typeface="宋体" panose="02010600030101010101" pitchFamily="2" charset="-122"/>
              <a:cs typeface="+mn-cs"/>
            </a:endParaRPr>
          </a:p>
        </p:txBody>
      </p:sp>
      <p:sp>
        <p:nvSpPr>
          <p:cNvPr id="1048649" name="椭圆 17"/>
          <p:cNvSpPr/>
          <p:nvPr/>
        </p:nvSpPr>
        <p:spPr>
          <a:xfrm>
            <a:off x="6365875" y="4159250"/>
            <a:ext cx="1422400" cy="142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50000"/>
                  <a:lumOff val="50000"/>
                </a:prstClr>
              </a:solidFill>
              <a:effectLst/>
              <a:uLnTx/>
              <a:uFillTx/>
              <a:latin typeface="Calibri"/>
              <a:ea typeface="宋体" panose="02010600030101010101" pitchFamily="2" charset="-122"/>
              <a:cs typeface="+mn-cs"/>
            </a:endParaRPr>
          </a:p>
        </p:txBody>
      </p:sp>
      <p:sp>
        <p:nvSpPr>
          <p:cNvPr id="1048650" name="椭圆 21"/>
          <p:cNvSpPr/>
          <p:nvPr/>
        </p:nvSpPr>
        <p:spPr>
          <a:xfrm>
            <a:off x="4803775" y="4132263"/>
            <a:ext cx="1311275" cy="13112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50000"/>
                  <a:lumOff val="50000"/>
                </a:prstClr>
              </a:solidFill>
              <a:effectLst/>
              <a:uLnTx/>
              <a:uFillTx/>
              <a:latin typeface="Calibri"/>
              <a:ea typeface="宋体" panose="02010600030101010101" pitchFamily="2" charset="-122"/>
              <a:cs typeface="+mn-cs"/>
            </a:endParaRPr>
          </a:p>
        </p:txBody>
      </p:sp>
      <p:sp>
        <p:nvSpPr>
          <p:cNvPr id="1048651" name="等腰三角形 26"/>
          <p:cNvSpPr/>
          <p:nvPr/>
        </p:nvSpPr>
        <p:spPr>
          <a:xfrm rot="18085212">
            <a:off x="7789069" y="3909219"/>
            <a:ext cx="357188" cy="298450"/>
          </a:xfrm>
          <a:prstGeom prst="triangle">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50000"/>
                  <a:lumOff val="50000"/>
                </a:prstClr>
              </a:solidFill>
              <a:effectLst/>
              <a:uLnTx/>
              <a:uFillTx/>
              <a:latin typeface="Calibri"/>
              <a:ea typeface="宋体" panose="02010600030101010101" pitchFamily="2" charset="-122"/>
              <a:cs typeface="+mn-cs"/>
            </a:endParaRPr>
          </a:p>
        </p:txBody>
      </p:sp>
      <p:sp>
        <p:nvSpPr>
          <p:cNvPr id="1048652" name="等腰三角形 27"/>
          <p:cNvSpPr/>
          <p:nvPr/>
        </p:nvSpPr>
        <p:spPr>
          <a:xfrm rot="14697598">
            <a:off x="7872413" y="5089525"/>
            <a:ext cx="347663" cy="150813"/>
          </a:xfrm>
          <a:prstGeom prst="triangle">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50000"/>
                  <a:lumOff val="50000"/>
                </a:prstClr>
              </a:solidFill>
              <a:effectLst/>
              <a:uLnTx/>
              <a:uFillTx/>
              <a:latin typeface="Calibri"/>
              <a:ea typeface="宋体" panose="02010600030101010101" pitchFamily="2" charset="-122"/>
              <a:cs typeface="+mn-cs"/>
            </a:endParaRPr>
          </a:p>
        </p:txBody>
      </p:sp>
      <p:sp>
        <p:nvSpPr>
          <p:cNvPr id="1048653" name="等腰三角形 29"/>
          <p:cNvSpPr/>
          <p:nvPr/>
        </p:nvSpPr>
        <p:spPr>
          <a:xfrm rot="4929495">
            <a:off x="3404394" y="3077369"/>
            <a:ext cx="357188" cy="298450"/>
          </a:xfrm>
          <a:prstGeom prst="triangle">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50000"/>
                  <a:lumOff val="50000"/>
                </a:prstClr>
              </a:solidFill>
              <a:effectLst/>
              <a:uLnTx/>
              <a:uFillTx/>
              <a:latin typeface="Calibri"/>
              <a:ea typeface="宋体" panose="02010600030101010101" pitchFamily="2" charset="-122"/>
              <a:cs typeface="+mn-cs"/>
            </a:endParaRPr>
          </a:p>
        </p:txBody>
      </p:sp>
      <p:sp>
        <p:nvSpPr>
          <p:cNvPr id="1048654" name="等腰三角形 30"/>
          <p:cNvSpPr/>
          <p:nvPr/>
        </p:nvSpPr>
        <p:spPr>
          <a:xfrm rot="4168545">
            <a:off x="4737894" y="4091781"/>
            <a:ext cx="236538" cy="196850"/>
          </a:xfrm>
          <a:prstGeom prst="triangle">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50000"/>
                  <a:lumOff val="50000"/>
                </a:prstClr>
              </a:solidFill>
              <a:effectLst/>
              <a:uLnTx/>
              <a:uFillTx/>
              <a:latin typeface="Calibri"/>
              <a:ea typeface="宋体" panose="02010600030101010101" pitchFamily="2" charset="-122"/>
              <a:cs typeface="+mn-cs"/>
            </a:endParaRPr>
          </a:p>
        </p:txBody>
      </p:sp>
      <p:sp>
        <p:nvSpPr>
          <p:cNvPr id="1048655" name="文本框 16"/>
          <p:cNvSpPr txBox="1">
            <a:spLocks noChangeArrowheads="1"/>
          </p:cNvSpPr>
          <p:nvPr/>
        </p:nvSpPr>
        <p:spPr bwMode="auto">
          <a:xfrm>
            <a:off x="4400550" y="2230438"/>
            <a:ext cx="2117725" cy="1016000"/>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000" b="1" i="0"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Calibri" panose="020F0502020204030204" pitchFamily="34" charset="0"/>
                <a:cs typeface="+mn-cs"/>
                <a:sym typeface="+mn-ea"/>
              </a:rPr>
              <a:t>01</a:t>
            </a:r>
            <a:endParaRPr kumimoji="0" lang="zh-CN" altLang="en-US" sz="6000" b="1" i="0"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Calibri" panose="020F0502020204030204" pitchFamily="34" charset="0"/>
              <a:cs typeface="+mn-cs"/>
              <a:sym typeface="+mn-ea"/>
            </a:endParaRPr>
          </a:p>
        </p:txBody>
      </p:sp>
      <p:sp>
        <p:nvSpPr>
          <p:cNvPr id="1048656" name="文本框 17"/>
          <p:cNvSpPr txBox="1">
            <a:spLocks noChangeArrowheads="1"/>
          </p:cNvSpPr>
          <p:nvPr/>
        </p:nvSpPr>
        <p:spPr bwMode="auto">
          <a:xfrm>
            <a:off x="6584950" y="2587625"/>
            <a:ext cx="2117725" cy="1016000"/>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000" b="1" i="0" u="none" strike="noStrike" kern="1200" cap="none" spc="0" normalizeH="0" baseline="0" noProof="0">
                <a:ln>
                  <a:noFill/>
                </a:ln>
                <a:solidFill>
                  <a:prstClr val="black">
                    <a:lumMod val="50000"/>
                    <a:lumOff val="50000"/>
                  </a:prstClr>
                </a:solidFill>
                <a:effectLst/>
                <a:uLnTx/>
                <a:uFillTx/>
                <a:latin typeface="Calibri" panose="020F0502020204030204" pitchFamily="34" charset="0"/>
                <a:ea typeface="Calibri" panose="020F0502020204030204" pitchFamily="34" charset="0"/>
                <a:cs typeface="+mn-cs"/>
                <a:sym typeface="+mn-ea"/>
              </a:rPr>
              <a:t>02</a:t>
            </a:r>
            <a:endParaRPr kumimoji="0" lang="zh-CN" altLang="en-US" sz="6000" b="1" i="0" u="none" strike="noStrike" kern="1200" cap="none" spc="0" normalizeH="0" baseline="0" noProof="0">
              <a:ln>
                <a:noFill/>
              </a:ln>
              <a:solidFill>
                <a:prstClr val="black">
                  <a:lumMod val="50000"/>
                  <a:lumOff val="50000"/>
                </a:prstClr>
              </a:solidFill>
              <a:effectLst/>
              <a:uLnTx/>
              <a:uFillTx/>
              <a:latin typeface="Calibri" panose="020F0502020204030204" pitchFamily="34" charset="0"/>
              <a:ea typeface="Calibri" panose="020F0502020204030204" pitchFamily="34" charset="0"/>
              <a:cs typeface="+mn-cs"/>
              <a:sym typeface="+mn-ea"/>
            </a:endParaRPr>
          </a:p>
        </p:txBody>
      </p:sp>
      <p:sp>
        <p:nvSpPr>
          <p:cNvPr id="1048657" name="文本框 18"/>
          <p:cNvSpPr txBox="1">
            <a:spLocks noChangeArrowheads="1"/>
          </p:cNvSpPr>
          <p:nvPr/>
        </p:nvSpPr>
        <p:spPr bwMode="auto">
          <a:xfrm>
            <a:off x="4959350" y="4432300"/>
            <a:ext cx="2117725" cy="769938"/>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Calibri" panose="020F0502020204030204" pitchFamily="34" charset="0"/>
                <a:cs typeface="+mn-cs"/>
                <a:sym typeface="+mn-ea"/>
              </a:rPr>
              <a:t>04</a:t>
            </a:r>
            <a:endParaRPr kumimoji="0" lang="zh-CN" altLang="en-US" sz="4400" b="1" i="0"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Calibri" panose="020F0502020204030204" pitchFamily="34" charset="0"/>
              <a:cs typeface="+mn-cs"/>
              <a:sym typeface="+mn-ea"/>
            </a:endParaRPr>
          </a:p>
        </p:txBody>
      </p:sp>
      <p:sp>
        <p:nvSpPr>
          <p:cNvPr id="1048658" name="文本框 19"/>
          <p:cNvSpPr txBox="1">
            <a:spLocks noChangeArrowheads="1"/>
          </p:cNvSpPr>
          <p:nvPr/>
        </p:nvSpPr>
        <p:spPr bwMode="auto">
          <a:xfrm>
            <a:off x="6554788" y="4451350"/>
            <a:ext cx="1233488" cy="923330"/>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Calibri" panose="020F0502020204030204" pitchFamily="34" charset="0"/>
                <a:cs typeface="+mn-cs"/>
                <a:sym typeface="+mn-ea"/>
              </a:rPr>
              <a:t>03</a:t>
            </a:r>
            <a:endParaRPr kumimoji="0" lang="zh-CN" altLang="en-US" sz="5400" b="1" i="0"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Calibri" panose="020F0502020204030204" pitchFamily="34" charset="0"/>
              <a:cs typeface="+mn-cs"/>
              <a:sym typeface="+mn-ea"/>
            </a:endParaRPr>
          </a:p>
        </p:txBody>
      </p:sp>
      <p:sp>
        <p:nvSpPr>
          <p:cNvPr id="1048659" name="文本框 20"/>
          <p:cNvSpPr txBox="1">
            <a:spLocks noChangeArrowheads="1"/>
          </p:cNvSpPr>
          <p:nvPr/>
        </p:nvSpPr>
        <p:spPr bwMode="auto">
          <a:xfrm>
            <a:off x="8355013" y="2479675"/>
            <a:ext cx="1862139" cy="369332"/>
          </a:xfrm>
          <a:prstGeom prst="rect">
            <a:avLst/>
          </a:prstGeom>
          <a:noFill/>
          <a:ln>
            <a:noFill/>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mn-cs"/>
                <a:sym typeface="+mn-ea"/>
              </a:rPr>
              <a:t>Data preparation</a:t>
            </a:r>
            <a:endParaRPr kumimoji="0" lang="zh-CN" altLang="en-US" sz="18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mn-cs"/>
              <a:sym typeface="+mn-ea"/>
            </a:endParaRPr>
          </a:p>
        </p:txBody>
      </p:sp>
      <p:sp>
        <p:nvSpPr>
          <p:cNvPr id="1048660" name="矩形 13"/>
          <p:cNvSpPr>
            <a:spLocks noChangeArrowheads="1"/>
          </p:cNvSpPr>
          <p:nvPr/>
        </p:nvSpPr>
        <p:spPr bwMode="auto">
          <a:xfrm>
            <a:off x="8483599" y="2916238"/>
            <a:ext cx="3354387" cy="499817"/>
          </a:xfrm>
          <a:prstGeom prst="rect">
            <a:avLst/>
          </a:prstGeom>
          <a:noFill/>
          <a:ln>
            <a:noFill/>
          </a:ln>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tabLst/>
              <a:defRPr/>
            </a:pPr>
            <a:r>
              <a:rPr kumimoji="0" lang="en-US" altLang="zh-CN" sz="1400" b="0" i="0"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Calibri" panose="020F0502020204030204" pitchFamily="34" charset="0"/>
                <a:cs typeface="+mn-cs"/>
                <a:sym typeface="Arial" panose="020B0604020202020204" pitchFamily="34" charset="0"/>
              </a:rPr>
              <a:t> </a:t>
            </a:r>
            <a:r>
              <a:rPr kumimoji="0" lang="en-US" altLang="zh-CN" sz="14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mn-cs"/>
                <a:sym typeface="Arial" panose="020B0604020202020204" pitchFamily="34" charset="0"/>
              </a:rPr>
              <a:t>This involves  </a:t>
            </a:r>
            <a:r>
              <a:rPr lang="en-US" altLang="zh-CN" sz="1400" dirty="0">
                <a:ea typeface="Calibri" panose="020F0502020204030204" pitchFamily="34" charset="0"/>
                <a:sym typeface="Arial" panose="020B0604020202020204" pitchFamily="34" charset="0"/>
              </a:rPr>
              <a:t>data cleaning, Exploratory Data  Analysis</a:t>
            </a:r>
            <a:endParaRPr kumimoji="0" lang="en-US" altLang="zh-CN" sz="1400" b="0" i="0" u="none" strike="noStrike" kern="1200" cap="none" spc="0" normalizeH="0" baseline="0" noProof="0" dirty="0">
              <a:ln>
                <a:noFill/>
              </a:ln>
              <a:effectLst/>
              <a:uLnTx/>
              <a:uFillTx/>
              <a:ea typeface="Calibri" panose="020F0502020204030204" pitchFamily="34" charset="0"/>
              <a:sym typeface="Arial" panose="020B0604020202020204" pitchFamily="34" charset="0"/>
            </a:endParaRPr>
          </a:p>
        </p:txBody>
      </p:sp>
      <p:sp>
        <p:nvSpPr>
          <p:cNvPr id="1048661" name="文本框 22"/>
          <p:cNvSpPr txBox="1">
            <a:spLocks noChangeArrowheads="1"/>
          </p:cNvSpPr>
          <p:nvPr/>
        </p:nvSpPr>
        <p:spPr bwMode="auto">
          <a:xfrm>
            <a:off x="8355013" y="4381500"/>
            <a:ext cx="3482973" cy="369332"/>
          </a:xfrm>
          <a:prstGeom prst="rect">
            <a:avLst/>
          </a:prstGeom>
          <a:noFill/>
          <a:ln>
            <a:noFill/>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ea typeface="Calibri" panose="020F0502020204030204" pitchFamily="34" charset="0"/>
                <a:sym typeface="+mn-ea"/>
              </a:rPr>
              <a:t>Data modeling and Evaluation</a:t>
            </a:r>
            <a:endParaRPr kumimoji="0" lang="zh-CN" altLang="en-US" sz="1800" b="1" i="0" u="none" strike="noStrike" kern="1200" cap="none" spc="0" normalizeH="0" baseline="0" noProof="0" dirty="0">
              <a:ln>
                <a:noFill/>
              </a:ln>
              <a:effectLst/>
              <a:uLnTx/>
              <a:uFillTx/>
              <a:ea typeface="Calibri" panose="020F0502020204030204" pitchFamily="34" charset="0"/>
              <a:sym typeface="+mn-ea"/>
            </a:endParaRPr>
          </a:p>
        </p:txBody>
      </p:sp>
      <p:sp>
        <p:nvSpPr>
          <p:cNvPr id="1048662" name="矩形 13"/>
          <p:cNvSpPr>
            <a:spLocks noChangeArrowheads="1"/>
          </p:cNvSpPr>
          <p:nvPr/>
        </p:nvSpPr>
        <p:spPr bwMode="auto">
          <a:xfrm>
            <a:off x="8483600" y="4818063"/>
            <a:ext cx="3017838" cy="758349"/>
          </a:xfrm>
          <a:prstGeom prst="rect">
            <a:avLst/>
          </a:prstGeom>
          <a:noFill/>
          <a:ln>
            <a:noFill/>
          </a:ln>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1216025" rtl="0" eaLnBrk="1" fontAlgn="auto" latinLnBrk="0" hangingPunct="1">
              <a:lnSpc>
                <a:spcPct val="120000"/>
              </a:lnSpc>
              <a:spcBef>
                <a:spcPct val="20000"/>
              </a:spcBef>
              <a:spcAft>
                <a:spcPts val="0"/>
              </a:spcAft>
              <a:buClrTx/>
              <a:buSzTx/>
              <a:buFontTx/>
              <a:buNone/>
              <a:tabLst/>
              <a:defRPr/>
            </a:pPr>
            <a:r>
              <a:rPr kumimoji="0" lang="en-US" altLang="zh-CN" sz="1400" b="0" i="0"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Calibri" panose="020F0502020204030204" pitchFamily="34" charset="0"/>
                <a:cs typeface="+mn-cs"/>
                <a:sym typeface="Arial" panose="020B0604020202020204" pitchFamily="34" charset="0"/>
              </a:rPr>
              <a:t> </a:t>
            </a:r>
            <a:r>
              <a:rPr lang="en-US" altLang="zh-CN" sz="1400" dirty="0">
                <a:solidFill>
                  <a:prstClr val="black">
                    <a:lumMod val="50000"/>
                    <a:lumOff val="50000"/>
                  </a:prstClr>
                </a:solidFill>
                <a:ea typeface="Calibri" panose="020F0502020204030204" pitchFamily="34" charset="0"/>
                <a:sym typeface="Arial" panose="020B0604020202020204" pitchFamily="34" charset="0"/>
              </a:rPr>
              <a:t>S</a:t>
            </a:r>
            <a:r>
              <a:rPr kumimoji="0" lang="en-US" altLang="zh-CN" sz="14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mn-cs"/>
                <a:sym typeface="Arial" panose="020B0604020202020204" pitchFamily="34" charset="0"/>
              </a:rPr>
              <a:t>electing the best model to use and performing evaluation to </a:t>
            </a:r>
            <a:r>
              <a:rPr lang="en-US" altLang="zh-CN" sz="1400" dirty="0">
                <a:ea typeface="Calibri" panose="020F0502020204030204" pitchFamily="34" charset="0"/>
                <a:sym typeface="Arial" panose="020B0604020202020204" pitchFamily="34" charset="0"/>
              </a:rPr>
              <a:t>ensure high</a:t>
            </a:r>
            <a:r>
              <a:rPr kumimoji="0" lang="en-US" altLang="zh-CN" sz="14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mn-cs"/>
                <a:sym typeface="Arial" panose="020B0604020202020204" pitchFamily="34" charset="0"/>
              </a:rPr>
              <a:t> model efficiency</a:t>
            </a:r>
          </a:p>
        </p:txBody>
      </p:sp>
      <p:sp>
        <p:nvSpPr>
          <p:cNvPr id="1048663" name="文本框 24"/>
          <p:cNvSpPr txBox="1">
            <a:spLocks noChangeArrowheads="1"/>
          </p:cNvSpPr>
          <p:nvPr/>
        </p:nvSpPr>
        <p:spPr bwMode="auto">
          <a:xfrm>
            <a:off x="1833566" y="2479675"/>
            <a:ext cx="1674810" cy="369332"/>
          </a:xfrm>
          <a:prstGeom prst="rect">
            <a:avLst/>
          </a:prstGeom>
          <a:noFill/>
          <a:ln>
            <a:noFill/>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ea typeface="Calibri" panose="020F0502020204030204" pitchFamily="34" charset="0"/>
                <a:sym typeface="+mn-ea"/>
              </a:rPr>
              <a:t>Data</a:t>
            </a:r>
            <a:r>
              <a:rPr lang="zh-CN" altLang="en-US" b="1" dirty="0">
                <a:ea typeface="Calibri" panose="020F0502020204030204" pitchFamily="34" charset="0"/>
                <a:sym typeface="+mn-ea"/>
              </a:rPr>
              <a:t> </a:t>
            </a:r>
            <a:r>
              <a:rPr lang="en-US" altLang="zh-CN" b="1" dirty="0">
                <a:ea typeface="Calibri" panose="020F0502020204030204" pitchFamily="34" charset="0"/>
                <a:sym typeface="+mn-ea"/>
              </a:rPr>
              <a:t>collection</a:t>
            </a:r>
            <a:endParaRPr kumimoji="0" lang="zh-CN" altLang="en-US" sz="1800" b="1" i="0" u="none" strike="noStrike" kern="1200" cap="none" spc="0" normalizeH="0" baseline="0" noProof="0" dirty="0">
              <a:ln>
                <a:noFill/>
              </a:ln>
              <a:effectLst/>
              <a:uLnTx/>
              <a:uFillTx/>
              <a:ea typeface="Calibri" panose="020F0502020204030204" pitchFamily="34" charset="0"/>
              <a:sym typeface="+mn-ea"/>
            </a:endParaRPr>
          </a:p>
        </p:txBody>
      </p:sp>
      <p:sp>
        <p:nvSpPr>
          <p:cNvPr id="1048664" name="矩形 13"/>
          <p:cNvSpPr>
            <a:spLocks noChangeArrowheads="1"/>
          </p:cNvSpPr>
          <p:nvPr/>
        </p:nvSpPr>
        <p:spPr bwMode="auto">
          <a:xfrm>
            <a:off x="0" y="2847975"/>
            <a:ext cx="3371851" cy="499817"/>
          </a:xfrm>
          <a:prstGeom prst="rect">
            <a:avLst/>
          </a:prstGeom>
          <a:noFill/>
          <a:ln>
            <a:noFill/>
          </a:ln>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r" defTabSz="1216025" rtl="0" eaLnBrk="1" fontAlgn="auto" latinLnBrk="0" hangingPunct="1">
              <a:lnSpc>
                <a:spcPct val="120000"/>
              </a:lnSpc>
              <a:spcBef>
                <a:spcPct val="20000"/>
              </a:spcBef>
              <a:spcAft>
                <a:spcPts val="0"/>
              </a:spcAft>
              <a:buClrTx/>
              <a:buSzTx/>
              <a:buFontTx/>
              <a:buNone/>
              <a:tabLst/>
              <a:defRPr/>
            </a:pPr>
            <a:r>
              <a:rPr kumimoji="0" lang="en-US" altLang="zh-CN" sz="14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mn-cs"/>
                <a:sym typeface="Arial" panose="020B0604020202020204" pitchFamily="34" charset="0"/>
              </a:rPr>
              <a:t> </a:t>
            </a:r>
            <a:r>
              <a:rPr lang="en-US" altLang="zh-CN" sz="1400" dirty="0">
                <a:ea typeface="Calibri" panose="020F0502020204030204" pitchFamily="34" charset="0"/>
                <a:sym typeface="Arial" panose="020B0604020202020204" pitchFamily="34" charset="0"/>
              </a:rPr>
              <a:t>Collecting data on available tracks  from the company’s database</a:t>
            </a:r>
            <a:r>
              <a:rPr kumimoji="0" lang="zh-CN" altLang="en-US" sz="1400" b="0" i="0"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Calibri" panose="020F0502020204030204" pitchFamily="34" charset="0"/>
                <a:cs typeface="+mn-cs"/>
                <a:sym typeface="Arial" panose="020B0604020202020204" pitchFamily="34" charset="0"/>
              </a:rPr>
              <a:t>.</a:t>
            </a:r>
            <a:endParaRPr kumimoji="0" lang="en-US" altLang="zh-CN" sz="1400" b="0" i="0"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Calibri" panose="020F0502020204030204" pitchFamily="34" charset="0"/>
              <a:cs typeface="+mn-cs"/>
              <a:sym typeface="Arial" panose="020B0604020202020204" pitchFamily="34" charset="0"/>
            </a:endParaRPr>
          </a:p>
        </p:txBody>
      </p:sp>
      <p:sp>
        <p:nvSpPr>
          <p:cNvPr id="1048665" name="文本框 26"/>
          <p:cNvSpPr txBox="1">
            <a:spLocks noChangeArrowheads="1"/>
          </p:cNvSpPr>
          <p:nvPr/>
        </p:nvSpPr>
        <p:spPr bwMode="auto">
          <a:xfrm>
            <a:off x="2889254" y="4370388"/>
            <a:ext cx="1674809" cy="369332"/>
          </a:xfrm>
          <a:prstGeom prst="rect">
            <a:avLst/>
          </a:prstGeom>
          <a:noFill/>
          <a:ln>
            <a:noFill/>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ea typeface="Calibri" panose="020F0502020204030204" pitchFamily="34" charset="0"/>
                <a:sym typeface="+mn-ea"/>
              </a:rPr>
              <a:t>Deployment</a:t>
            </a:r>
            <a:endParaRPr kumimoji="0" lang="zh-CN" altLang="en-US" sz="1800" b="1" i="0" u="none" strike="noStrike" kern="1200" cap="none" spc="0" normalizeH="0" baseline="0" noProof="0" dirty="0">
              <a:ln>
                <a:noFill/>
              </a:ln>
              <a:effectLst/>
              <a:uLnTx/>
              <a:uFillTx/>
              <a:ea typeface="Calibri" panose="020F0502020204030204" pitchFamily="34" charset="0"/>
              <a:sym typeface="+mn-ea"/>
            </a:endParaRPr>
          </a:p>
        </p:txBody>
      </p:sp>
      <p:sp>
        <p:nvSpPr>
          <p:cNvPr id="1048666" name="矩形 13"/>
          <p:cNvSpPr>
            <a:spLocks noChangeArrowheads="1"/>
          </p:cNvSpPr>
          <p:nvPr/>
        </p:nvSpPr>
        <p:spPr bwMode="auto">
          <a:xfrm>
            <a:off x="1408113" y="4738688"/>
            <a:ext cx="3017838" cy="499817"/>
          </a:xfrm>
          <a:prstGeom prst="rect">
            <a:avLst/>
          </a:prstGeom>
          <a:noFill/>
          <a:ln>
            <a:noFill/>
          </a:ln>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r" defTabSz="1216025" rtl="0" eaLnBrk="1" fontAlgn="auto" latinLnBrk="0" hangingPunct="1">
              <a:lnSpc>
                <a:spcPct val="120000"/>
              </a:lnSpc>
              <a:spcBef>
                <a:spcPct val="20000"/>
              </a:spcBef>
              <a:spcAft>
                <a:spcPts val="0"/>
              </a:spcAft>
              <a:buClrTx/>
              <a:buSzTx/>
              <a:buFontTx/>
              <a:buNone/>
              <a:tabLst/>
              <a:defRPr/>
            </a:pPr>
            <a:r>
              <a:rPr kumimoji="0" lang="en-US" altLang="zh-CN" sz="1400" b="0" i="0" u="none" strike="noStrike" kern="1200" cap="none" spc="0" normalizeH="0" baseline="0" noProof="0" dirty="0">
                <a:ln>
                  <a:noFill/>
                </a:ln>
                <a:solidFill>
                  <a:prstClr val="black">
                    <a:lumMod val="50000"/>
                    <a:lumOff val="50000"/>
                  </a:prstClr>
                </a:solidFill>
                <a:effectLst/>
                <a:uLnTx/>
                <a:uFillTx/>
                <a:latin typeface="Calibri" panose="020F0502020204030204" pitchFamily="34" charset="0"/>
                <a:ea typeface="Calibri" panose="020F0502020204030204" pitchFamily="34" charset="0"/>
                <a:cs typeface="+mn-cs"/>
                <a:sym typeface="Arial" panose="020B0604020202020204" pitchFamily="34" charset="0"/>
              </a:rPr>
              <a:t> </a:t>
            </a:r>
            <a:r>
              <a:rPr lang="en-US" altLang="zh-CN" sz="1400" dirty="0">
                <a:ea typeface="Calibri" panose="020F0502020204030204" pitchFamily="34" charset="0"/>
                <a:sym typeface="Arial" panose="020B0604020202020204" pitchFamily="34" charset="0"/>
              </a:rPr>
              <a:t>T</a:t>
            </a:r>
            <a:r>
              <a:rPr kumimoji="0" lang="en-US" altLang="zh-CN" sz="14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mn-cs"/>
                <a:sym typeface="Arial" panose="020B0604020202020204" pitchFamily="34" charset="0"/>
              </a:rPr>
              <a:t>o initialize a platform </a:t>
            </a:r>
            <a:r>
              <a:rPr lang="en-US" altLang="zh-CN" sz="1400" dirty="0">
                <a:ea typeface="Calibri" panose="020F0502020204030204" pitchFamily="34" charset="0"/>
                <a:sym typeface="Arial" panose="020B0604020202020204" pitchFamily="34" charset="0"/>
              </a:rPr>
              <a:t>whereby the model will  perform its task</a:t>
            </a:r>
            <a:r>
              <a:rPr kumimoji="0" lang="zh-CN" altLang="en-US" sz="14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mn-cs"/>
                <a:sym typeface="Arial" panose="020B0604020202020204" pitchFamily="34" charset="0"/>
              </a:rPr>
              <a:t>.</a:t>
            </a:r>
            <a:endParaRPr kumimoji="0" lang="en-US" altLang="zh-CN" sz="14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mn-cs"/>
              <a:sym typeface="Arial" panose="020B0604020202020204" pitchFamily="34" charset="0"/>
            </a:endParaRP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3" name="图片 3"/>
          <p:cNvPicPr>
            <a:picLocks noChangeAspect="1"/>
          </p:cNvPicPr>
          <p:nvPr/>
        </p:nvPicPr>
        <p:blipFill>
          <a:blip r:embed="rId2"/>
          <a:srcRect l="5727" r="16841" b="26530"/>
          <a:stretch>
            <a:fillRect/>
          </a:stretch>
        </p:blipFill>
        <p:spPr>
          <a:xfrm>
            <a:off x="-9525" y="0"/>
            <a:ext cx="12192000" cy="6858000"/>
          </a:xfrm>
          <a:prstGeom prst="rect">
            <a:avLst/>
          </a:prstGeom>
          <a:noFill/>
          <a:ln w="9525">
            <a:noFill/>
          </a:ln>
        </p:spPr>
      </p:pic>
      <p:grpSp>
        <p:nvGrpSpPr>
          <p:cNvPr id="31" name="组合 1"/>
          <p:cNvGrpSpPr/>
          <p:nvPr/>
        </p:nvGrpSpPr>
        <p:grpSpPr>
          <a:xfrm>
            <a:off x="-9525" y="168437"/>
            <a:ext cx="3504561" cy="463550"/>
            <a:chOff x="3448565" y="1912142"/>
            <a:chExt cx="4927433" cy="2485075"/>
          </a:xfrm>
        </p:grpSpPr>
        <p:cxnSp>
          <p:nvCxnSpPr>
            <p:cNvPr id="3145736" name="直接连接符 18"/>
            <p:cNvCxnSpPr>
              <a:cxnSpLocks/>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7" name="直接连接符 19"/>
            <p:cNvCxnSpPr>
              <a:cxnSpLocks/>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8" name="直接连接符 20"/>
            <p:cNvCxnSpPr>
              <a:cxnSpLocks/>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9" name="直接连接符 22"/>
            <p:cNvCxnSpPr>
              <a:cxnSpLocks/>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40" name="直接连接符 23"/>
            <p:cNvCxnSpPr>
              <a:cxnSpLocks/>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41" name="直接连接符 24"/>
            <p:cNvCxnSpPr>
              <a:cxnSpLocks/>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42" name="直接连接符 25"/>
            <p:cNvCxnSpPr>
              <a:cxnSpLocks/>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48589" name="文本框 28"/>
          <p:cNvSpPr txBox="1"/>
          <p:nvPr/>
        </p:nvSpPr>
        <p:spPr>
          <a:xfrm>
            <a:off x="508909" y="209917"/>
            <a:ext cx="3235979" cy="461665"/>
          </a:xfrm>
          <a:prstGeom prst="rect">
            <a:avLst/>
          </a:prstGeom>
          <a:noFill/>
          <a:ln w="9525">
            <a:noFill/>
          </a:ln>
        </p:spPr>
        <p:txBody>
          <a:bodyPr wrap="square" anchor="t">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b="1" dirty="0">
                <a:solidFill>
                  <a:srgbClr val="404040"/>
                </a:solidFill>
                <a:latin typeface="Calibri" panose="020F0502020204030204" pitchFamily="34" charset="0"/>
                <a:ea typeface="Calibri" panose="020F0502020204030204" pitchFamily="34" charset="0"/>
              </a:rPr>
              <a:t>SPOTIFY TECHNOLOGY</a:t>
            </a:r>
            <a:endParaRPr kumimoji="0" lang="zh-CN" altLang="en-US" sz="2400" b="1"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endParaRPr>
          </a:p>
        </p:txBody>
      </p:sp>
      <p:sp>
        <p:nvSpPr>
          <p:cNvPr id="1048590" name="矩形 11"/>
          <p:cNvSpPr/>
          <p:nvPr/>
        </p:nvSpPr>
        <p:spPr>
          <a:xfrm>
            <a:off x="828675" y="1728788"/>
            <a:ext cx="10515600" cy="434689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48591" name="文本框 6"/>
          <p:cNvSpPr txBox="1"/>
          <p:nvPr/>
        </p:nvSpPr>
        <p:spPr>
          <a:xfrm>
            <a:off x="4528282" y="938724"/>
            <a:ext cx="3949505" cy="523220"/>
          </a:xfrm>
          <a:prstGeom prst="rect">
            <a:avLst/>
          </a:prstGeom>
          <a:noFill/>
          <a:ln w="9525">
            <a:noFill/>
          </a:ln>
        </p:spPr>
        <p:txBody>
          <a:bodyPr wrap="square" anchor="t">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800" b="1"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rPr>
              <a:t>Dataset overview</a:t>
            </a:r>
            <a:endParaRPr kumimoji="0" lang="zh-CN" altLang="en-US" sz="2800" b="1"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endParaRPr>
          </a:p>
        </p:txBody>
      </p:sp>
      <p:sp>
        <p:nvSpPr>
          <p:cNvPr id="1048593" name="矩形 8"/>
          <p:cNvSpPr/>
          <p:nvPr/>
        </p:nvSpPr>
        <p:spPr>
          <a:xfrm>
            <a:off x="508910" y="1980570"/>
            <a:ext cx="10714354" cy="523220"/>
          </a:xfrm>
          <a:prstGeom prst="rect">
            <a:avLst/>
          </a:prstGeom>
          <a:noFill/>
          <a:ln w="9525">
            <a:noFill/>
          </a:ln>
        </p:spPr>
        <p:txBody>
          <a:bodyPr wrap="square" lIns="0" tIns="0" rIns="0" bIns="0" anchor="t">
            <a:spAutoFit/>
          </a:bodyPr>
          <a:lstStyle/>
          <a:p>
            <a:pPr marL="457200" rtl="0">
              <a:spcBef>
                <a:spcPts val="0"/>
              </a:spcBef>
              <a:spcAft>
                <a:spcPts val="0"/>
              </a:spcAft>
            </a:pPr>
            <a:r>
              <a:rPr kumimoji="0" lang="en-US" altLang="zh-CN" sz="1600" b="0"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sym typeface="Arial" panose="020B0604020202020204" pitchFamily="34" charset="0"/>
              </a:rPr>
              <a:t> </a:t>
            </a:r>
            <a:r>
              <a:rPr lang="en-US" altLang="zh-CN" sz="1600" b="0" i="0" u="none" strike="noStrike" dirty="0">
                <a:solidFill>
                  <a:srgbClr val="2D3B45"/>
                </a:solidFill>
                <a:effectLst/>
                <a:latin typeface="Arial" panose="020B0604020202020204" pitchFamily="34" charset="0"/>
                <a:ea typeface="Calibri" panose="020F0502020204030204" pitchFamily="34" charset="0"/>
                <a:sym typeface="Arial" panose="020B0604020202020204" pitchFamily="34" charset="0"/>
              </a:rPr>
              <a:t>The dataset </a:t>
            </a:r>
            <a:r>
              <a:rPr lang="en-US" altLang="zh-CN" b="0" i="0" u="none" strike="noStrike" dirty="0">
                <a:solidFill>
                  <a:srgbClr val="2D3B45"/>
                </a:solidFill>
                <a:effectLst/>
                <a:latin typeface="Arial" panose="020B0604020202020204" pitchFamily="34" charset="0"/>
                <a:ea typeface="Calibri" panose="020F0502020204030204" pitchFamily="34" charset="0"/>
                <a:sym typeface="Arial" panose="020B0604020202020204" pitchFamily="34" charset="0"/>
              </a:rPr>
              <a:t>co</a:t>
            </a:r>
            <a:r>
              <a:rPr lang="en-US" altLang="zh-CN" dirty="0">
                <a:solidFill>
                  <a:srgbClr val="2D3B45"/>
                </a:solidFill>
                <a:latin typeface="Arial" panose="020B0604020202020204" pitchFamily="34" charset="0"/>
                <a:ea typeface="Calibri" panose="020F0502020204030204" pitchFamily="34" charset="0"/>
                <a:sym typeface="Arial" panose="020B0604020202020204" pitchFamily="34" charset="0"/>
              </a:rPr>
              <a:t>ntains</a:t>
            </a:r>
            <a:r>
              <a:rPr lang="en-US" altLang="zh-CN" sz="1600" dirty="0">
                <a:solidFill>
                  <a:srgbClr val="2D3B45"/>
                </a:solidFill>
                <a:latin typeface="Arial" panose="020B0604020202020204" pitchFamily="34" charset="0"/>
                <a:ea typeface="Calibri" panose="020F0502020204030204" pitchFamily="34" charset="0"/>
                <a:sym typeface="Arial" panose="020B0604020202020204" pitchFamily="34" charset="0"/>
              </a:rPr>
              <a:t> 32,833 rows and 23 columns</a:t>
            </a:r>
            <a:br>
              <a:rPr lang="en-US" sz="1600" dirty="0"/>
            </a:br>
            <a:endParaRPr kumimoji="0" lang="en-US" altLang="zh-CN" sz="1600" b="0"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sym typeface="Arial" panose="020B0604020202020204" pitchFamily="34" charset="0"/>
            </a:endParaRPr>
          </a:p>
        </p:txBody>
      </p:sp>
      <p:sp>
        <p:nvSpPr>
          <p:cNvPr id="2" name="TextBox 1">
            <a:extLst>
              <a:ext uri="{FF2B5EF4-FFF2-40B4-BE49-F238E27FC236}">
                <a16:creationId xmlns:a16="http://schemas.microsoft.com/office/drawing/2014/main" id="{649D89FD-D9B0-4302-873E-F9CBA4057DF9}"/>
              </a:ext>
            </a:extLst>
          </p:cNvPr>
          <p:cNvSpPr txBox="1"/>
          <p:nvPr/>
        </p:nvSpPr>
        <p:spPr>
          <a:xfrm>
            <a:off x="1067435" y="2683535"/>
            <a:ext cx="3291205" cy="2031325"/>
          </a:xfrm>
          <a:prstGeom prst="rect">
            <a:avLst/>
          </a:prstGeom>
          <a:noFill/>
        </p:spPr>
        <p:txBody>
          <a:bodyPr wrap="square" rtlCol="0">
            <a:spAutoFit/>
          </a:bodyPr>
          <a:lstStyle/>
          <a:p>
            <a:pPr marL="285750" indent="-285750">
              <a:buFont typeface="Arial" panose="020B0604020202020204" pitchFamily="34" charset="0"/>
              <a:buChar char="•"/>
            </a:pPr>
            <a:r>
              <a:rPr lang="en-US" dirty="0" err="1"/>
              <a:t>Track_id</a:t>
            </a:r>
            <a:endParaRPr lang="en-US" dirty="0"/>
          </a:p>
          <a:p>
            <a:pPr marL="285750" indent="-285750">
              <a:buFont typeface="Arial" panose="020B0604020202020204" pitchFamily="34" charset="0"/>
              <a:buChar char="•"/>
            </a:pPr>
            <a:r>
              <a:rPr lang="en-US" dirty="0" err="1"/>
              <a:t>Track_name</a:t>
            </a:r>
            <a:endParaRPr lang="en-US" dirty="0"/>
          </a:p>
          <a:p>
            <a:pPr marL="285750" indent="-285750">
              <a:buFont typeface="Arial" panose="020B0604020202020204" pitchFamily="34" charset="0"/>
              <a:buChar char="•"/>
            </a:pPr>
            <a:r>
              <a:rPr lang="en-US" dirty="0" err="1"/>
              <a:t>Track_artist</a:t>
            </a:r>
            <a:endParaRPr lang="en-US" dirty="0"/>
          </a:p>
          <a:p>
            <a:pPr marL="285750" indent="-285750">
              <a:buFont typeface="Arial" panose="020B0604020202020204" pitchFamily="34" charset="0"/>
              <a:buChar char="•"/>
            </a:pPr>
            <a:r>
              <a:rPr lang="en-US" dirty="0" err="1"/>
              <a:t>Track_album_id</a:t>
            </a:r>
            <a:endParaRPr lang="en-US" dirty="0"/>
          </a:p>
          <a:p>
            <a:pPr marL="285750" indent="-285750">
              <a:buFont typeface="Arial" panose="020B0604020202020204" pitchFamily="34" charset="0"/>
              <a:buChar char="•"/>
            </a:pPr>
            <a:r>
              <a:rPr lang="en-US" dirty="0" err="1"/>
              <a:t>Track_album_name</a:t>
            </a:r>
            <a:endParaRPr lang="en-US" dirty="0"/>
          </a:p>
          <a:p>
            <a:pPr marL="285750" indent="-285750">
              <a:buFont typeface="Arial" panose="020B0604020202020204" pitchFamily="34" charset="0"/>
              <a:buChar char="•"/>
            </a:pPr>
            <a:r>
              <a:rPr lang="en-US" dirty="0" err="1"/>
              <a:t>Track_album_release_date</a:t>
            </a:r>
            <a:endParaRPr lang="en-US" dirty="0"/>
          </a:p>
          <a:p>
            <a:pPr marL="285750" indent="-285750">
              <a:buFont typeface="Arial" panose="020B0604020202020204" pitchFamily="34" charset="0"/>
              <a:buChar char="•"/>
            </a:pPr>
            <a:r>
              <a:rPr lang="en-US" dirty="0"/>
              <a:t>loudness</a:t>
            </a:r>
          </a:p>
        </p:txBody>
      </p:sp>
      <p:sp>
        <p:nvSpPr>
          <p:cNvPr id="3" name="TextBox 2">
            <a:extLst>
              <a:ext uri="{FF2B5EF4-FFF2-40B4-BE49-F238E27FC236}">
                <a16:creationId xmlns:a16="http://schemas.microsoft.com/office/drawing/2014/main" id="{6D7C2846-831A-4D37-9297-B784393D2D34}"/>
              </a:ext>
            </a:extLst>
          </p:cNvPr>
          <p:cNvSpPr txBox="1"/>
          <p:nvPr/>
        </p:nvSpPr>
        <p:spPr>
          <a:xfrm>
            <a:off x="4528282" y="2763520"/>
            <a:ext cx="3203478" cy="2585323"/>
          </a:xfrm>
          <a:prstGeom prst="rect">
            <a:avLst/>
          </a:prstGeom>
          <a:noFill/>
        </p:spPr>
        <p:txBody>
          <a:bodyPr wrap="square" rtlCol="0">
            <a:spAutoFit/>
          </a:bodyPr>
          <a:lstStyle/>
          <a:p>
            <a:pPr marL="285750" indent="-285750">
              <a:buFont typeface="Arial" panose="020B0604020202020204" pitchFamily="34" charset="0"/>
              <a:buChar char="•"/>
            </a:pPr>
            <a:r>
              <a:rPr lang="en-US" dirty="0" err="1"/>
              <a:t>Playlist_name</a:t>
            </a:r>
            <a:endParaRPr lang="en-US" dirty="0"/>
          </a:p>
          <a:p>
            <a:pPr marL="285750" indent="-285750">
              <a:buFont typeface="Arial" panose="020B0604020202020204" pitchFamily="34" charset="0"/>
              <a:buChar char="•"/>
            </a:pPr>
            <a:r>
              <a:rPr lang="en-US" dirty="0" err="1"/>
              <a:t>Playlist_id</a:t>
            </a:r>
            <a:endParaRPr lang="en-US" dirty="0"/>
          </a:p>
          <a:p>
            <a:pPr marL="285750" indent="-285750">
              <a:buFont typeface="Arial" panose="020B0604020202020204" pitchFamily="34" charset="0"/>
              <a:buChar char="•"/>
            </a:pPr>
            <a:r>
              <a:rPr lang="en-US" dirty="0" err="1"/>
              <a:t>Playback_id</a:t>
            </a:r>
            <a:endParaRPr lang="en-US" dirty="0"/>
          </a:p>
          <a:p>
            <a:pPr marL="285750" indent="-285750">
              <a:buFont typeface="Arial" panose="020B0604020202020204" pitchFamily="34" charset="0"/>
              <a:buChar char="•"/>
            </a:pPr>
            <a:r>
              <a:rPr lang="en-US" dirty="0" err="1"/>
              <a:t>Playlist_genre</a:t>
            </a:r>
            <a:endParaRPr lang="en-US" dirty="0"/>
          </a:p>
          <a:p>
            <a:pPr marL="285750" indent="-285750">
              <a:buFont typeface="Arial" panose="020B0604020202020204" pitchFamily="34" charset="0"/>
              <a:buChar char="•"/>
            </a:pPr>
            <a:r>
              <a:rPr lang="en-US" dirty="0"/>
              <a:t>Danceability</a:t>
            </a:r>
          </a:p>
          <a:p>
            <a:pPr marL="285750" indent="-285750">
              <a:buFont typeface="Arial" panose="020B0604020202020204" pitchFamily="34" charset="0"/>
              <a:buChar char="•"/>
            </a:pPr>
            <a:r>
              <a:rPr lang="en-US" dirty="0"/>
              <a:t>Energy</a:t>
            </a:r>
          </a:p>
          <a:p>
            <a:pPr marL="285750" indent="-285750">
              <a:buFont typeface="Arial" panose="020B0604020202020204" pitchFamily="34" charset="0"/>
              <a:buChar char="•"/>
            </a:pPr>
            <a:r>
              <a:rPr lang="en-US" dirty="0"/>
              <a:t>Key</a:t>
            </a:r>
          </a:p>
          <a:p>
            <a:pPr marL="285750" indent="-285750">
              <a:buFont typeface="Arial" panose="020B0604020202020204" pitchFamily="34" charset="0"/>
              <a:buChar char="•"/>
            </a:pPr>
            <a:r>
              <a:rPr lang="en-US" dirty="0" err="1"/>
              <a:t>Duration_ms</a:t>
            </a:r>
            <a:endParaRPr lang="en-US" dirty="0"/>
          </a:p>
          <a:p>
            <a:endParaRPr lang="en-KE" dirty="0"/>
          </a:p>
        </p:txBody>
      </p:sp>
      <p:sp>
        <p:nvSpPr>
          <p:cNvPr id="4" name="TextBox 3">
            <a:extLst>
              <a:ext uri="{FF2B5EF4-FFF2-40B4-BE49-F238E27FC236}">
                <a16:creationId xmlns:a16="http://schemas.microsoft.com/office/drawing/2014/main" id="{061CF11D-2A01-44DB-8902-292F6A7330AE}"/>
              </a:ext>
            </a:extLst>
          </p:cNvPr>
          <p:cNvSpPr txBox="1"/>
          <p:nvPr/>
        </p:nvSpPr>
        <p:spPr>
          <a:xfrm>
            <a:off x="7221855" y="2821400"/>
            <a:ext cx="358648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Mode</a:t>
            </a:r>
          </a:p>
          <a:p>
            <a:pPr marL="285750" indent="-285750">
              <a:buFont typeface="Arial" panose="020B0604020202020204" pitchFamily="34" charset="0"/>
              <a:buChar char="•"/>
            </a:pPr>
            <a:r>
              <a:rPr lang="en-US" dirty="0" err="1"/>
              <a:t>Speechiness</a:t>
            </a:r>
            <a:endParaRPr lang="en-US" dirty="0"/>
          </a:p>
          <a:p>
            <a:pPr marL="285750" indent="-285750">
              <a:buFont typeface="Arial" panose="020B0604020202020204" pitchFamily="34" charset="0"/>
              <a:buChar char="•"/>
            </a:pPr>
            <a:r>
              <a:rPr lang="en-US" dirty="0" err="1"/>
              <a:t>Acousticness</a:t>
            </a:r>
            <a:endParaRPr lang="en-US" dirty="0"/>
          </a:p>
          <a:p>
            <a:pPr marL="285750" indent="-285750">
              <a:buFont typeface="Arial" panose="020B0604020202020204" pitchFamily="34" charset="0"/>
              <a:buChar char="•"/>
            </a:pPr>
            <a:r>
              <a:rPr lang="en-US" dirty="0" err="1"/>
              <a:t>Instrumentalness</a:t>
            </a:r>
            <a:endParaRPr lang="en-US" dirty="0"/>
          </a:p>
          <a:p>
            <a:pPr marL="285750" indent="-285750">
              <a:buFont typeface="Arial" panose="020B0604020202020204" pitchFamily="34" charset="0"/>
              <a:buChar char="•"/>
            </a:pPr>
            <a:r>
              <a:rPr lang="en-US" dirty="0"/>
              <a:t>Liveness</a:t>
            </a:r>
          </a:p>
          <a:p>
            <a:pPr marL="285750" indent="-285750">
              <a:buFont typeface="Arial" panose="020B0604020202020204" pitchFamily="34" charset="0"/>
              <a:buChar char="•"/>
            </a:pPr>
            <a:r>
              <a:rPr lang="en-US" dirty="0"/>
              <a:t>Valence</a:t>
            </a:r>
          </a:p>
          <a:p>
            <a:pPr marL="285750" indent="-285750">
              <a:buFont typeface="Arial" panose="020B0604020202020204" pitchFamily="34" charset="0"/>
              <a:buChar char="•"/>
            </a:pPr>
            <a:r>
              <a:rPr lang="en-US" dirty="0"/>
              <a:t>Tempo</a:t>
            </a:r>
          </a:p>
          <a:p>
            <a:pPr marL="285750" indent="-285750">
              <a:buFont typeface="Arial" panose="020B0604020202020204" pitchFamily="34" charset="0"/>
              <a:buChar char="•"/>
            </a:pPr>
            <a:r>
              <a:rPr lang="en-US" dirty="0" err="1">
                <a:solidFill>
                  <a:srgbClr val="0070C0"/>
                </a:solidFill>
              </a:rPr>
              <a:t>Track_popularity</a:t>
            </a:r>
            <a:endParaRPr lang="en-KE" dirty="0">
              <a:solidFill>
                <a:srgbClr val="0070C0"/>
              </a:solidFill>
            </a:endParaRPr>
          </a:p>
        </p:txBody>
      </p:sp>
    </p:spTree>
    <p:extLst>
      <p:ext uri="{BB962C8B-B14F-4D97-AF65-F5344CB8AC3E}">
        <p14:creationId xmlns:p14="http://schemas.microsoft.com/office/powerpoint/2010/main" val="192936657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3" name="图片 3"/>
          <p:cNvPicPr>
            <a:picLocks noChangeAspect="1"/>
          </p:cNvPicPr>
          <p:nvPr/>
        </p:nvPicPr>
        <p:blipFill>
          <a:blip r:embed="rId2"/>
          <a:srcRect l="5727" r="16841" b="26530"/>
          <a:stretch>
            <a:fillRect/>
          </a:stretch>
        </p:blipFill>
        <p:spPr>
          <a:xfrm>
            <a:off x="-9525" y="0"/>
            <a:ext cx="12192000" cy="6858000"/>
          </a:xfrm>
          <a:prstGeom prst="rect">
            <a:avLst/>
          </a:prstGeom>
          <a:noFill/>
          <a:ln w="9525">
            <a:noFill/>
          </a:ln>
        </p:spPr>
      </p:pic>
      <p:grpSp>
        <p:nvGrpSpPr>
          <p:cNvPr id="31" name="组合 1"/>
          <p:cNvGrpSpPr/>
          <p:nvPr/>
        </p:nvGrpSpPr>
        <p:grpSpPr>
          <a:xfrm>
            <a:off x="-9525" y="168437"/>
            <a:ext cx="3504561" cy="463550"/>
            <a:chOff x="3448565" y="1912142"/>
            <a:chExt cx="4927433" cy="2485075"/>
          </a:xfrm>
        </p:grpSpPr>
        <p:cxnSp>
          <p:nvCxnSpPr>
            <p:cNvPr id="3145736" name="直接连接符 18"/>
            <p:cNvCxnSpPr>
              <a:cxnSpLocks/>
            </p:cNvCxnSpPr>
            <p:nvPr/>
          </p:nvCxnSpPr>
          <p:spPr>
            <a:xfrm>
              <a:off x="3773726" y="1912142"/>
              <a:ext cx="0" cy="79819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7" name="直接连接符 19"/>
            <p:cNvCxnSpPr>
              <a:cxnSpLocks/>
            </p:cNvCxnSpPr>
            <p:nvPr/>
          </p:nvCxnSpPr>
          <p:spPr>
            <a:xfrm>
              <a:off x="3772566" y="1912142"/>
              <a:ext cx="460343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8" name="直接连接符 20"/>
            <p:cNvCxnSpPr>
              <a:cxnSpLocks/>
            </p:cNvCxnSpPr>
            <p:nvPr/>
          </p:nvCxnSpPr>
          <p:spPr>
            <a:xfrm>
              <a:off x="8364977" y="1912142"/>
              <a:ext cx="0" cy="386837"/>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39" name="直接连接符 22"/>
            <p:cNvCxnSpPr>
              <a:cxnSpLocks/>
            </p:cNvCxnSpPr>
            <p:nvPr/>
          </p:nvCxnSpPr>
          <p:spPr>
            <a:xfrm flipV="1">
              <a:off x="8362673" y="3976971"/>
              <a:ext cx="0" cy="4202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40" name="直接连接符 23"/>
            <p:cNvCxnSpPr>
              <a:cxnSpLocks/>
            </p:cNvCxnSpPr>
            <p:nvPr/>
          </p:nvCxnSpPr>
          <p:spPr>
            <a:xfrm flipH="1" flipV="1">
              <a:off x="3814013" y="4397217"/>
              <a:ext cx="45498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41" name="直接连接符 24"/>
            <p:cNvCxnSpPr>
              <a:cxnSpLocks/>
            </p:cNvCxnSpPr>
            <p:nvPr/>
          </p:nvCxnSpPr>
          <p:spPr>
            <a:xfrm flipH="1" flipV="1">
              <a:off x="3824904" y="3544871"/>
              <a:ext cx="0" cy="852346"/>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5742" name="直接连接符 25"/>
            <p:cNvCxnSpPr>
              <a:cxnSpLocks/>
            </p:cNvCxnSpPr>
            <p:nvPr/>
          </p:nvCxnSpPr>
          <p:spPr>
            <a:xfrm flipH="1">
              <a:off x="3448565" y="3544868"/>
              <a:ext cx="377483" cy="234209"/>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48589" name="文本框 28"/>
          <p:cNvSpPr txBox="1"/>
          <p:nvPr/>
        </p:nvSpPr>
        <p:spPr>
          <a:xfrm>
            <a:off x="508909" y="209917"/>
            <a:ext cx="3097889" cy="461665"/>
          </a:xfrm>
          <a:prstGeom prst="rect">
            <a:avLst/>
          </a:prstGeom>
          <a:noFill/>
          <a:ln w="9525">
            <a:noFill/>
          </a:ln>
        </p:spPr>
        <p:txBody>
          <a:bodyPr wrap="square" anchor="t">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400" b="1" dirty="0">
                <a:solidFill>
                  <a:srgbClr val="404040"/>
                </a:solidFill>
                <a:latin typeface="Calibri" panose="020F0502020204030204" pitchFamily="34" charset="0"/>
                <a:ea typeface="Calibri" panose="020F0502020204030204" pitchFamily="34" charset="0"/>
              </a:rPr>
              <a:t>SPOTIFY TECHNOLOGY</a:t>
            </a:r>
            <a:endParaRPr kumimoji="0" lang="zh-CN" altLang="en-US" sz="2400" b="1"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endParaRPr>
          </a:p>
        </p:txBody>
      </p:sp>
      <p:sp>
        <p:nvSpPr>
          <p:cNvPr id="1048591" name="文本框 6"/>
          <p:cNvSpPr txBox="1"/>
          <p:nvPr/>
        </p:nvSpPr>
        <p:spPr>
          <a:xfrm>
            <a:off x="4058382" y="798472"/>
            <a:ext cx="2982498" cy="523220"/>
          </a:xfrm>
          <a:prstGeom prst="rect">
            <a:avLst/>
          </a:prstGeom>
          <a:noFill/>
          <a:ln w="9525">
            <a:noFill/>
          </a:ln>
        </p:spPr>
        <p:txBody>
          <a:bodyPr wrap="square" anchor="t">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sz="2800" b="1" dirty="0">
                <a:solidFill>
                  <a:srgbClr val="404040"/>
                </a:solidFill>
                <a:latin typeface="Calibri" panose="020F0502020204030204" pitchFamily="34" charset="0"/>
                <a:ea typeface="Calibri" panose="020F0502020204030204" pitchFamily="34" charset="0"/>
              </a:rPr>
              <a:t>Data Cleaning</a:t>
            </a:r>
            <a:endParaRPr kumimoji="0" lang="zh-CN" altLang="en-US" sz="2800" b="1" i="0" u="none" strike="noStrike" kern="1200" cap="none" spc="0" normalizeH="0" baseline="0" noProof="0" dirty="0">
              <a:ln>
                <a:noFill/>
              </a:ln>
              <a:solidFill>
                <a:srgbClr val="404040"/>
              </a:solidFill>
              <a:effectLst/>
              <a:uLnTx/>
              <a:uFillTx/>
              <a:latin typeface="Calibri" panose="020F0502020204030204" pitchFamily="34" charset="0"/>
              <a:ea typeface="Calibri" panose="020F0502020204030204" pitchFamily="34" charset="0"/>
              <a:cs typeface="+mn-cs"/>
            </a:endParaRPr>
          </a:p>
        </p:txBody>
      </p:sp>
      <p:graphicFrame>
        <p:nvGraphicFramePr>
          <p:cNvPr id="3" name="Table 3">
            <a:extLst>
              <a:ext uri="{FF2B5EF4-FFF2-40B4-BE49-F238E27FC236}">
                <a16:creationId xmlns:a16="http://schemas.microsoft.com/office/drawing/2014/main" id="{2BD168B7-1966-44C6-A310-878F80F90395}"/>
              </a:ext>
            </a:extLst>
          </p:cNvPr>
          <p:cNvGraphicFramePr>
            <a:graphicFrameLocks noGrp="1"/>
          </p:cNvGraphicFramePr>
          <p:nvPr>
            <p:extLst>
              <p:ext uri="{D42A27DB-BD31-4B8C-83A1-F6EECF244321}">
                <p14:modId xmlns:p14="http://schemas.microsoft.com/office/powerpoint/2010/main" val="1169967366"/>
              </p:ext>
            </p:extLst>
          </p:nvPr>
        </p:nvGraphicFramePr>
        <p:xfrm>
          <a:off x="1107440" y="1307962"/>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863009081"/>
                    </a:ext>
                  </a:extLst>
                </a:gridCol>
                <a:gridCol w="4064000">
                  <a:extLst>
                    <a:ext uri="{9D8B030D-6E8A-4147-A177-3AD203B41FA5}">
                      <a16:colId xmlns:a16="http://schemas.microsoft.com/office/drawing/2014/main" val="304215009"/>
                    </a:ext>
                  </a:extLst>
                </a:gridCol>
              </a:tblGrid>
              <a:tr h="370840">
                <a:tc>
                  <a:txBody>
                    <a:bodyPr/>
                    <a:lstStyle/>
                    <a:p>
                      <a:r>
                        <a:rPr lang="en-US" dirty="0"/>
                        <a:t>Feature</a:t>
                      </a:r>
                      <a:endParaRPr lang="en-KE" dirty="0"/>
                    </a:p>
                  </a:txBody>
                  <a:tcPr/>
                </a:tc>
                <a:tc>
                  <a:txBody>
                    <a:bodyPr/>
                    <a:lstStyle/>
                    <a:p>
                      <a:r>
                        <a:rPr lang="en-US" dirty="0"/>
                        <a:t>No. of Missing Data</a:t>
                      </a:r>
                      <a:endParaRPr lang="en-KE" dirty="0"/>
                    </a:p>
                  </a:txBody>
                  <a:tcPr/>
                </a:tc>
                <a:extLst>
                  <a:ext uri="{0D108BD9-81ED-4DB2-BD59-A6C34878D82A}">
                    <a16:rowId xmlns:a16="http://schemas.microsoft.com/office/drawing/2014/main" val="4203306988"/>
                  </a:ext>
                </a:extLst>
              </a:tr>
              <a:tr h="370840">
                <a:tc>
                  <a:txBody>
                    <a:bodyPr/>
                    <a:lstStyle/>
                    <a:p>
                      <a:r>
                        <a:rPr lang="en-US" dirty="0" err="1"/>
                        <a:t>Track_name</a:t>
                      </a:r>
                      <a:endParaRPr lang="en-KE" dirty="0"/>
                    </a:p>
                  </a:txBody>
                  <a:tcPr/>
                </a:tc>
                <a:tc>
                  <a:txBody>
                    <a:bodyPr/>
                    <a:lstStyle/>
                    <a:p>
                      <a:r>
                        <a:rPr lang="en-US" dirty="0"/>
                        <a:t>5</a:t>
                      </a:r>
                      <a:endParaRPr lang="en-KE" dirty="0"/>
                    </a:p>
                  </a:txBody>
                  <a:tcPr/>
                </a:tc>
                <a:extLst>
                  <a:ext uri="{0D108BD9-81ED-4DB2-BD59-A6C34878D82A}">
                    <a16:rowId xmlns:a16="http://schemas.microsoft.com/office/drawing/2014/main" val="2359558096"/>
                  </a:ext>
                </a:extLst>
              </a:tr>
              <a:tr h="370840">
                <a:tc>
                  <a:txBody>
                    <a:bodyPr/>
                    <a:lstStyle/>
                    <a:p>
                      <a:r>
                        <a:rPr lang="en-US" dirty="0" err="1"/>
                        <a:t>Track_artist</a:t>
                      </a:r>
                      <a:endParaRPr lang="en-KE" dirty="0"/>
                    </a:p>
                  </a:txBody>
                  <a:tcPr/>
                </a:tc>
                <a:tc>
                  <a:txBody>
                    <a:bodyPr/>
                    <a:lstStyle/>
                    <a:p>
                      <a:r>
                        <a:rPr lang="en-US" dirty="0"/>
                        <a:t>5</a:t>
                      </a:r>
                      <a:endParaRPr lang="en-KE" dirty="0"/>
                    </a:p>
                  </a:txBody>
                  <a:tcPr/>
                </a:tc>
                <a:extLst>
                  <a:ext uri="{0D108BD9-81ED-4DB2-BD59-A6C34878D82A}">
                    <a16:rowId xmlns:a16="http://schemas.microsoft.com/office/drawing/2014/main" val="3080109685"/>
                  </a:ext>
                </a:extLst>
              </a:tr>
              <a:tr h="370840">
                <a:tc>
                  <a:txBody>
                    <a:bodyPr/>
                    <a:lstStyle/>
                    <a:p>
                      <a:r>
                        <a:rPr lang="en-US" dirty="0" err="1"/>
                        <a:t>Track_album</a:t>
                      </a:r>
                      <a:r>
                        <a:rPr lang="en-US" dirty="0"/>
                        <a:t> name</a:t>
                      </a:r>
                      <a:endParaRPr lang="en-KE" dirty="0"/>
                    </a:p>
                  </a:txBody>
                  <a:tcPr/>
                </a:tc>
                <a:tc>
                  <a:txBody>
                    <a:bodyPr/>
                    <a:lstStyle/>
                    <a:p>
                      <a:r>
                        <a:rPr lang="en-US" dirty="0"/>
                        <a:t>5</a:t>
                      </a:r>
                      <a:endParaRPr lang="en-KE" dirty="0"/>
                    </a:p>
                  </a:txBody>
                  <a:tcPr/>
                </a:tc>
                <a:extLst>
                  <a:ext uri="{0D108BD9-81ED-4DB2-BD59-A6C34878D82A}">
                    <a16:rowId xmlns:a16="http://schemas.microsoft.com/office/drawing/2014/main" val="885756417"/>
                  </a:ext>
                </a:extLst>
              </a:tr>
              <a:tr h="370840">
                <a:tc>
                  <a:txBody>
                    <a:bodyPr/>
                    <a:lstStyle/>
                    <a:p>
                      <a:r>
                        <a:rPr lang="en-US" dirty="0"/>
                        <a:t>Total</a:t>
                      </a:r>
                      <a:endParaRPr lang="en-KE" dirty="0"/>
                    </a:p>
                  </a:txBody>
                  <a:tcPr>
                    <a:solidFill>
                      <a:schemeClr val="accent2">
                        <a:lumMod val="40000"/>
                        <a:lumOff val="60000"/>
                      </a:schemeClr>
                    </a:solidFill>
                  </a:tcPr>
                </a:tc>
                <a:tc>
                  <a:txBody>
                    <a:bodyPr/>
                    <a:lstStyle/>
                    <a:p>
                      <a:r>
                        <a:rPr lang="en-US" dirty="0"/>
                        <a:t>15</a:t>
                      </a:r>
                      <a:endParaRPr lang="en-KE" dirty="0"/>
                    </a:p>
                  </a:txBody>
                  <a:tcPr>
                    <a:solidFill>
                      <a:schemeClr val="accent2">
                        <a:lumMod val="40000"/>
                        <a:lumOff val="60000"/>
                      </a:schemeClr>
                    </a:solidFill>
                  </a:tcPr>
                </a:tc>
                <a:extLst>
                  <a:ext uri="{0D108BD9-81ED-4DB2-BD59-A6C34878D82A}">
                    <a16:rowId xmlns:a16="http://schemas.microsoft.com/office/drawing/2014/main" val="537703849"/>
                  </a:ext>
                </a:extLst>
              </a:tr>
            </a:tbl>
          </a:graphicData>
        </a:graphic>
      </p:graphicFrame>
      <p:sp>
        <p:nvSpPr>
          <p:cNvPr id="4" name="TextBox 3">
            <a:extLst>
              <a:ext uri="{FF2B5EF4-FFF2-40B4-BE49-F238E27FC236}">
                <a16:creationId xmlns:a16="http://schemas.microsoft.com/office/drawing/2014/main" id="{112A48A9-33C0-4A28-A202-66C491161358}"/>
              </a:ext>
            </a:extLst>
          </p:cNvPr>
          <p:cNvSpPr txBox="1"/>
          <p:nvPr/>
        </p:nvSpPr>
        <p:spPr>
          <a:xfrm>
            <a:off x="987791" y="3255755"/>
            <a:ext cx="8961120" cy="1754326"/>
          </a:xfrm>
          <a:prstGeom prst="rect">
            <a:avLst/>
          </a:prstGeom>
          <a:noFill/>
        </p:spPr>
        <p:txBody>
          <a:bodyPr wrap="square" rtlCol="0">
            <a:spAutoFit/>
          </a:bodyPr>
          <a:lstStyle/>
          <a:p>
            <a:r>
              <a:rPr lang="en-US" dirty="0"/>
              <a:t>We dropped the missing values since they would cause no significant effect to our analysis</a:t>
            </a:r>
          </a:p>
          <a:p>
            <a:r>
              <a:rPr lang="en-US" dirty="0"/>
              <a:t>No. of rows dropped = 5</a:t>
            </a:r>
          </a:p>
          <a:p>
            <a:endParaRPr lang="en-US" dirty="0"/>
          </a:p>
          <a:p>
            <a:r>
              <a:rPr lang="en-US" dirty="0"/>
              <a:t>New data shape</a:t>
            </a:r>
          </a:p>
          <a:p>
            <a:r>
              <a:rPr lang="en-US" dirty="0"/>
              <a:t>(32828, 23)</a:t>
            </a:r>
          </a:p>
          <a:p>
            <a:endParaRPr lang="en-KE" dirty="0"/>
          </a:p>
        </p:txBody>
      </p:sp>
      <p:sp>
        <p:nvSpPr>
          <p:cNvPr id="5" name="TextBox 4">
            <a:extLst>
              <a:ext uri="{FF2B5EF4-FFF2-40B4-BE49-F238E27FC236}">
                <a16:creationId xmlns:a16="http://schemas.microsoft.com/office/drawing/2014/main" id="{E118D493-7BFD-4609-AB25-A1ECCC383C64}"/>
              </a:ext>
            </a:extLst>
          </p:cNvPr>
          <p:cNvSpPr txBox="1"/>
          <p:nvPr/>
        </p:nvSpPr>
        <p:spPr>
          <a:xfrm>
            <a:off x="987791" y="4760046"/>
            <a:ext cx="5466080" cy="1477328"/>
          </a:xfrm>
          <a:prstGeom prst="rect">
            <a:avLst/>
          </a:prstGeom>
          <a:noFill/>
        </p:spPr>
        <p:txBody>
          <a:bodyPr wrap="square" rtlCol="0">
            <a:spAutoFit/>
          </a:bodyPr>
          <a:lstStyle/>
          <a:p>
            <a:r>
              <a:rPr lang="en-US" b="1" dirty="0"/>
              <a:t>Outliers</a:t>
            </a:r>
          </a:p>
          <a:p>
            <a:r>
              <a:rPr lang="en-US" dirty="0"/>
              <a:t>The dataset has 42.01% of outliers.</a:t>
            </a:r>
          </a:p>
          <a:p>
            <a:r>
              <a:rPr lang="en-US" dirty="0"/>
              <a:t>This is a huge number and dropping them will lead to almost half of the data lost hence we will retained them.</a:t>
            </a:r>
          </a:p>
          <a:p>
            <a:endParaRPr lang="en-KE" dirty="0"/>
          </a:p>
        </p:txBody>
      </p:sp>
      <p:sp>
        <p:nvSpPr>
          <p:cNvPr id="6" name="TextBox 5">
            <a:extLst>
              <a:ext uri="{FF2B5EF4-FFF2-40B4-BE49-F238E27FC236}">
                <a16:creationId xmlns:a16="http://schemas.microsoft.com/office/drawing/2014/main" id="{76D8452D-EF82-46A6-BDC7-C0B38D9D6210}"/>
              </a:ext>
            </a:extLst>
          </p:cNvPr>
          <p:cNvSpPr txBox="1"/>
          <p:nvPr/>
        </p:nvSpPr>
        <p:spPr>
          <a:xfrm flipH="1">
            <a:off x="987791" y="6226013"/>
            <a:ext cx="5466079" cy="369332"/>
          </a:xfrm>
          <a:prstGeom prst="rect">
            <a:avLst/>
          </a:prstGeom>
          <a:noFill/>
        </p:spPr>
        <p:txBody>
          <a:bodyPr wrap="square" rtlCol="0">
            <a:spAutoFit/>
          </a:bodyPr>
          <a:lstStyle/>
          <a:p>
            <a:r>
              <a:rPr lang="en-US" b="1" dirty="0"/>
              <a:t>Duplicates</a:t>
            </a:r>
            <a:r>
              <a:rPr lang="en-US" dirty="0"/>
              <a:t> – There were no duplicates in the data</a:t>
            </a:r>
            <a:endParaRPr lang="en-KE" dirty="0"/>
          </a:p>
        </p:txBody>
      </p:sp>
    </p:spTree>
    <p:extLst>
      <p:ext uri="{BB962C8B-B14F-4D97-AF65-F5344CB8AC3E}">
        <p14:creationId xmlns:p14="http://schemas.microsoft.com/office/powerpoint/2010/main" val="3671123015"/>
      </p:ext>
    </p:extLst>
  </p:cSld>
  <p:clrMapOvr>
    <a:masterClrMapping/>
  </p:clrMapOvr>
  <p:transition spd="slow">
    <p:wip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3880</TotalTime>
  <Words>1160</Words>
  <Application>Microsoft Office PowerPoint</Application>
  <PresentationFormat>Widescreen</PresentationFormat>
  <Paragraphs>230</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Century</vt:lpstr>
      <vt:lpstr>Lato</vt:lpstr>
      <vt:lpstr>Roboto</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davie nesh</dc:creator>
  <cp:lastModifiedBy>davie nesh</cp:lastModifiedBy>
  <cp:revision>60</cp:revision>
  <dcterms:created xsi:type="dcterms:W3CDTF">2020-08-06T16:28:47Z</dcterms:created>
  <dcterms:modified xsi:type="dcterms:W3CDTF">2020-08-12T12:49:31Z</dcterms:modified>
</cp:coreProperties>
</file>